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39"/>
  </p:notesMasterIdLst>
  <p:sldIdLst>
    <p:sldId id="276" r:id="rId2"/>
    <p:sldId id="279" r:id="rId3"/>
    <p:sldId id="314" r:id="rId4"/>
    <p:sldId id="277" r:id="rId5"/>
    <p:sldId id="285" r:id="rId6"/>
    <p:sldId id="313" r:id="rId7"/>
    <p:sldId id="280" r:id="rId8"/>
    <p:sldId id="281" r:id="rId9"/>
    <p:sldId id="282" r:id="rId10"/>
    <p:sldId id="283" r:id="rId11"/>
    <p:sldId id="286" r:id="rId12"/>
    <p:sldId id="278" r:id="rId13"/>
    <p:sldId id="296" r:id="rId14"/>
    <p:sldId id="300" r:id="rId15"/>
    <p:sldId id="287" r:id="rId16"/>
    <p:sldId id="301" r:id="rId17"/>
    <p:sldId id="309" r:id="rId18"/>
    <p:sldId id="306" r:id="rId19"/>
    <p:sldId id="308" r:id="rId20"/>
    <p:sldId id="315" r:id="rId21"/>
    <p:sldId id="307" r:id="rId22"/>
    <p:sldId id="302" r:id="rId23"/>
    <p:sldId id="305" r:id="rId24"/>
    <p:sldId id="288" r:id="rId25"/>
    <p:sldId id="289" r:id="rId26"/>
    <p:sldId id="291" r:id="rId27"/>
    <p:sldId id="290" r:id="rId28"/>
    <p:sldId id="292" r:id="rId29"/>
    <p:sldId id="303" r:id="rId30"/>
    <p:sldId id="298" r:id="rId31"/>
    <p:sldId id="311" r:id="rId32"/>
    <p:sldId id="312" r:id="rId33"/>
    <p:sldId id="299" r:id="rId34"/>
    <p:sldId id="304" r:id="rId35"/>
    <p:sldId id="316" r:id="rId36"/>
    <p:sldId id="294" r:id="rId37"/>
    <p:sldId id="317" r:id="rId38"/>
  </p:sldIdLst>
  <p:sldSz cx="18288000" cy="10287000"/>
  <p:notesSz cx="6858000" cy="9144000"/>
  <p:embeddedFontLst>
    <p:embeddedFont>
      <p:font typeface="Consolas" panose="020B0609020204030204" pitchFamily="49" charset="0"/>
      <p:regular r:id="rId40"/>
      <p:bold r:id="rId41"/>
      <p:italic r:id="rId42"/>
      <p:boldItalic r:id="rId43"/>
    </p:embeddedFont>
    <p:embeddedFont>
      <p:font typeface="Inter" panose="020B0502030000000004" pitchFamily="34" charset="0"/>
      <p:regular r:id="rId44"/>
    </p:embeddedFont>
    <p:embeddedFont>
      <p:font typeface="Montserrat" pitchFamily="2" charset="77"/>
      <p:regular r:id="rId45"/>
      <p:bold r:id="rId46"/>
      <p:italic r:id="rId47"/>
      <p:boldItalic r:id="rId48"/>
    </p:embeddedFont>
    <p:embeddedFont>
      <p:font typeface="Poppins SemiBold" pitchFamily="2" charset="77"/>
      <p:regular r:id="rId49"/>
      <p:bold r:id="rId50"/>
      <p:italic r:id="rId51"/>
      <p:boldItalic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75" autoAdjust="0"/>
    <p:restoredTop sz="59597" autoAdjust="0"/>
  </p:normalViewPr>
  <p:slideViewPr>
    <p:cSldViewPr>
      <p:cViewPr varScale="1">
        <p:scale>
          <a:sx n="40" d="100"/>
          <a:sy n="40" d="100"/>
        </p:scale>
        <p:origin x="2688" y="5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4" d="100"/>
        <a:sy n="114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4747EA-3227-1345-B8BB-107AA38139CB}" type="datetimeFigureOut">
              <a:rPr lang="en-US" smtClean="0"/>
              <a:t>4/1/25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3915BB-932B-424E-8E2B-75041D23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633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2539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18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532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62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74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730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90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83CE2-7A21-A4E9-4FE7-5971E1B34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3B7D28-5245-FB28-EBF7-6B4143C6DD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514FD1-A0A0-9E0A-B924-42B28B37BD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B5F0A-0594-952C-D0A3-88A58A90C6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571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317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76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C2FA0-DF86-857D-D1DF-9928B86A1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D695B5-6047-1E44-2733-ACCF42151D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C6B14F-CAA8-0528-5F52-5604555AE1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/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D8A826-8DD0-45F3-EF38-4BE9A5CE69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998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993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0693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093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6808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193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140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0332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4732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www.ianww.com</a:t>
            </a:r>
            <a:r>
              <a:rPr lang="en-US" dirty="0"/>
              <a:t>/</a:t>
            </a:r>
            <a:r>
              <a:rPr lang="en-US" dirty="0" err="1"/>
              <a:t>llm-tools#all-data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79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8904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23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7531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3340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6772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9496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6853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982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9978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8D06A-3AAF-3900-86B4-6865EDDBE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B9B19D-EDD3-2DCD-890E-BE877D90FC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AF9314-4E5C-99B5-E9CE-025AF9B568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835CD8-183B-5BC1-8513-F49929328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742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9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64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67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789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242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9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5C949-22EB-E74E-B755-F88F20400A13}" type="datetime1">
              <a:rPr lang="en-US" smtClean="0"/>
              <a:t>4/4/25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F0B9D-39A7-474D-97BE-C14D59570327}" type="datetime1">
              <a:rPr lang="en-US" smtClean="0"/>
              <a:t>4/4/25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5E91F-74CC-8949-BD76-ED682904E3E0}" type="datetime1">
              <a:rPr lang="en-US" smtClean="0"/>
              <a:t>4/4/25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FD665-569B-824C-BF75-FAB6BDA036A5}" type="datetime1">
              <a:rPr lang="en-US" smtClean="0"/>
              <a:t>4/4/25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8E421-7916-D847-B5BA-6C75B4E5E842}" type="datetime1">
              <a:rPr lang="en-US" smtClean="0"/>
              <a:t>4/4/25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D2FC1-226F-9146-8F1D-1F97CB21F717}" type="datetime1">
              <a:rPr lang="en-US" smtClean="0"/>
              <a:t>4/4/25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E745B-D2EC-D44C-B657-5B4262A02CD4}" type="datetime1">
              <a:rPr lang="en-US" smtClean="0"/>
              <a:t>4/4/25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85E68-3A05-3343-A913-6977BDA6C904}" type="datetime1">
              <a:rPr lang="en-US" smtClean="0"/>
              <a:t>4/4/25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78AE9-A0C3-9C4C-8BF5-B15BA3CA9B79}" type="datetime1">
              <a:rPr lang="en-US" smtClean="0"/>
              <a:t>4/4/25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E78CB-FEB7-004D-A045-3C85E3F6F1AD}" type="datetime1">
              <a:rPr lang="en-US" smtClean="0"/>
              <a:t>4/4/25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19D5F-F3EA-4640-8FA6-99309013271F}" type="datetime1">
              <a:rPr lang="en-US" smtClean="0"/>
              <a:t>4/4/25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7AC7B-398A-154A-9F47-655CE6D08530}" type="datetime1">
              <a:rPr lang="en-US" smtClean="0"/>
              <a:t>4/4/25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5BDDB8-39F8-5722-81A6-4BF4CDD18992}"/>
              </a:ext>
            </a:extLst>
          </p:cNvPr>
          <p:cNvSpPr txBox="1"/>
          <p:nvPr userDrawn="1"/>
        </p:nvSpPr>
        <p:spPr>
          <a:xfrm>
            <a:off x="228600" y="9827696"/>
            <a:ext cx="118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90C367A-BBA6-AE45-9071-0F08C64517D0}" type="slidenum">
              <a:rPr lang="en-US" smtClean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  <a:latin typeface="Montserrat" pitchFamily="2" charset="7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jpeg"/><Relationship Id="rId3" Type="http://schemas.openxmlformats.org/officeDocument/2006/relationships/image" Target="../media/image11.jpeg"/><Relationship Id="rId21" Type="http://schemas.openxmlformats.org/officeDocument/2006/relationships/image" Target="../media/image28.png"/><Relationship Id="rId7" Type="http://schemas.openxmlformats.org/officeDocument/2006/relationships/image" Target="../media/image14.jpeg"/><Relationship Id="rId12" Type="http://schemas.openxmlformats.org/officeDocument/2006/relationships/image" Target="../media/image19.png"/><Relationship Id="rId17" Type="http://schemas.openxmlformats.org/officeDocument/2006/relationships/image" Target="../media/image24.jpeg"/><Relationship Id="rId25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23.jpe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5" Type="http://schemas.openxmlformats.org/officeDocument/2006/relationships/image" Target="../media/image12.png"/><Relationship Id="rId15" Type="http://schemas.openxmlformats.org/officeDocument/2006/relationships/image" Target="../media/image22.jpeg"/><Relationship Id="rId23" Type="http://schemas.openxmlformats.org/officeDocument/2006/relationships/image" Target="../media/image30.jpeg"/><Relationship Id="rId10" Type="http://schemas.openxmlformats.org/officeDocument/2006/relationships/image" Target="../media/image17.jpeg"/><Relationship Id="rId19" Type="http://schemas.openxmlformats.org/officeDocument/2006/relationships/image" Target="../media/image26.png"/><Relationship Id="rId4" Type="http://schemas.openxmlformats.org/officeDocument/2006/relationships/image" Target="../media/image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5AB996-A8B9-A8C9-E0AA-B9BBDD5DC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0082" y="7658100"/>
            <a:ext cx="2998432" cy="2316289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00A39900-95F2-BF9C-21E4-659F5F5E0640}"/>
              </a:ext>
            </a:extLst>
          </p:cNvPr>
          <p:cNvSpPr txBox="1"/>
          <p:nvPr/>
        </p:nvSpPr>
        <p:spPr>
          <a:xfrm>
            <a:off x="3352800" y="3485172"/>
            <a:ext cx="11582400" cy="3616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29"/>
              </a:lnSpc>
            </a:pPr>
            <a:r>
              <a:rPr lang="en-US" sz="12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ChatGPT said what?!?</a:t>
            </a:r>
          </a:p>
          <a:p>
            <a:pPr>
              <a:lnSpc>
                <a:spcPts val="9629"/>
              </a:lnSpc>
            </a:pPr>
            <a:r>
              <a:rPr lang="en-US" sz="6000" b="1" spc="1375" dirty="0">
                <a:solidFill>
                  <a:srgbClr val="504C44"/>
                </a:solidFill>
                <a:latin typeface="Poppins SemiBold" pitchFamily="2" charset="77"/>
                <a:ea typeface="Inter"/>
                <a:cs typeface="Lato Medium" panose="020F0602020204030203" pitchFamily="34" charset="0"/>
                <a:sym typeface="Baskerville Display PT"/>
              </a:rPr>
              <a:t> </a:t>
            </a: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DE77E79A-1A01-5270-EBB9-F7602A88202D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522A-D45F-9994-0986-35A3D8FEA7BB}"/>
              </a:ext>
            </a:extLst>
          </p:cNvPr>
          <p:cNvSpPr txBox="1"/>
          <p:nvPr/>
        </p:nvSpPr>
        <p:spPr>
          <a:xfrm>
            <a:off x="8834514" y="6340123"/>
            <a:ext cx="914400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3306"/>
              </a:lnSpc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Tracey Kroll</a:t>
            </a:r>
          </a:p>
          <a:p>
            <a:pPr algn="r">
              <a:lnSpc>
                <a:spcPts val="3306"/>
              </a:lnSpc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April 5, 2025</a:t>
            </a:r>
          </a:p>
        </p:txBody>
      </p:sp>
    </p:spTree>
    <p:extLst>
      <p:ext uri="{BB962C8B-B14F-4D97-AF65-F5344CB8AC3E}">
        <p14:creationId xmlns:p14="http://schemas.microsoft.com/office/powerpoint/2010/main" val="374088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96FC5-1421-8F12-3CAF-473CBEBB9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CEB8F0-9816-5A59-3766-A2FD2B068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0082" y="7658100"/>
            <a:ext cx="2998432" cy="2316289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23DCD3D1-CABB-C139-60AE-7E5374020F64}"/>
              </a:ext>
            </a:extLst>
          </p:cNvPr>
          <p:cNvSpPr txBox="1"/>
          <p:nvPr/>
        </p:nvSpPr>
        <p:spPr>
          <a:xfrm>
            <a:off x="381000" y="495300"/>
            <a:ext cx="163830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9"/>
              </a:lnSpc>
            </a:pPr>
            <a:r>
              <a:rPr lang="en-US" sz="6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Human vs Automated Evaluation</a:t>
            </a:r>
            <a:endParaRPr lang="en-US" sz="6000" b="1" spc="1375" dirty="0">
              <a:solidFill>
                <a:srgbClr val="504C44"/>
              </a:solidFill>
              <a:latin typeface="Poppins SemiBold" pitchFamily="2" charset="77"/>
              <a:ea typeface="Baskerville Display PT"/>
              <a:cs typeface="Lato Medium" panose="020F0602020204030203" pitchFamily="34" charset="0"/>
              <a:sym typeface="Baskerville Display PT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A8C9F7AB-7627-4F58-F6DD-D6E8CBABFE5A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3F4BDD-6D62-98A0-2DD1-421FF6ADBA99}"/>
              </a:ext>
            </a:extLst>
          </p:cNvPr>
          <p:cNvSpPr txBox="1"/>
          <p:nvPr/>
        </p:nvSpPr>
        <p:spPr>
          <a:xfrm>
            <a:off x="685800" y="2400300"/>
            <a:ext cx="163830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8DC32FE-4A78-50C4-67A2-7828801056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941211"/>
              </p:ext>
            </p:extLst>
          </p:nvPr>
        </p:nvGraphicFramePr>
        <p:xfrm>
          <a:off x="381000" y="1868318"/>
          <a:ext cx="17292714" cy="578978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8534400">
                  <a:extLst>
                    <a:ext uri="{9D8B030D-6E8A-4147-A177-3AD203B41FA5}">
                      <a16:colId xmlns:a16="http://schemas.microsoft.com/office/drawing/2014/main" val="3242424371"/>
                    </a:ext>
                  </a:extLst>
                </a:gridCol>
                <a:gridCol w="8758314">
                  <a:extLst>
                    <a:ext uri="{9D8B030D-6E8A-4147-A177-3AD203B41FA5}">
                      <a16:colId xmlns:a16="http://schemas.microsoft.com/office/drawing/2014/main" val="1878482139"/>
                    </a:ext>
                  </a:extLst>
                </a:gridCol>
              </a:tblGrid>
              <a:tr h="826659"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Montserrat" pitchFamily="2" charset="77"/>
                        </a:rPr>
                        <a:t>Human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Montserrat" pitchFamily="2" charset="77"/>
                        </a:rPr>
                        <a:t>Automated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780661"/>
                  </a:ext>
                </a:extLst>
              </a:tr>
              <a:tr h="872181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spcAft>
                          <a:spcPts val="800"/>
                        </a:spcAft>
                        <a:buSzPts val="1000"/>
                        <a:buFont typeface="Arial" panose="020B0604020202020204" pitchFamily="34" charset="0"/>
                        <a:buNone/>
                        <a:tabLst>
                          <a:tab pos="457200" algn="l"/>
                        </a:tabLst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  <a:latin typeface="Montserrat" pitchFamily="2" charset="77"/>
                          <a:ea typeface="Inter"/>
                        </a:rPr>
                        <a:t>Can interpret ambiguity and context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spcAft>
                          <a:spcPts val="800"/>
                        </a:spcAft>
                        <a:buSzPts val="1000"/>
                        <a:buFont typeface="Symbol" pitchFamily="2" charset="2"/>
                        <a:buNone/>
                        <a:tabLst>
                          <a:tab pos="457200" algn="l"/>
                        </a:tabLst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  <a:latin typeface="Montserrat" pitchFamily="2" charset="77"/>
                          <a:ea typeface="Inter"/>
                          <a:sym typeface="Inter"/>
                        </a:rPr>
                        <a:t>Fast </a:t>
                      </a:r>
                      <a:r>
                        <a:rPr lang="en-US" sz="3200" dirty="0">
                          <a:solidFill>
                            <a:schemeClr val="tx1"/>
                          </a:solidFill>
                          <a:latin typeface="Montserrat" pitchFamily="2" charset="77"/>
                          <a:ea typeface="Inter"/>
                        </a:rPr>
                        <a:t>and scalable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6528992"/>
                  </a:ext>
                </a:extLst>
              </a:tr>
              <a:tr h="872181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spcAft>
                          <a:spcPts val="800"/>
                        </a:spcAft>
                        <a:buSzPts val="1000"/>
                        <a:buFont typeface="Arial" panose="020B0604020202020204" pitchFamily="34" charset="0"/>
                        <a:buNone/>
                        <a:tabLst>
                          <a:tab pos="457200" algn="l"/>
                        </a:tabLst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  <a:latin typeface="Montserrat" pitchFamily="2" charset="77"/>
                          <a:ea typeface="Inter"/>
                        </a:rPr>
                        <a:t>Good at evaluating open-ended or creative responses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spcAft>
                          <a:spcPts val="800"/>
                        </a:spcAft>
                        <a:buSzPts val="1000"/>
                        <a:buFont typeface="Symbol" pitchFamily="2" charset="2"/>
                        <a:buNone/>
                        <a:tabLst>
                          <a:tab pos="457200" algn="l"/>
                        </a:tabLst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  <a:latin typeface="Montserrat" pitchFamily="2" charset="77"/>
                          <a:ea typeface="Inter"/>
                        </a:rPr>
                        <a:t>Consistent and repeatable judgments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065466"/>
                  </a:ext>
                </a:extLst>
              </a:tr>
              <a:tr h="872181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spcAft>
                          <a:spcPts val="800"/>
                        </a:spcAft>
                        <a:buSzPts val="1000"/>
                        <a:buFont typeface="Arial" panose="020B0604020202020204" pitchFamily="34" charset="0"/>
                        <a:buNone/>
                        <a:tabLst>
                          <a:tab pos="457200" algn="l"/>
                        </a:tabLst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  <a:latin typeface="Montserrat" pitchFamily="2" charset="77"/>
                          <a:ea typeface="Inter"/>
                        </a:rPr>
                        <a:t>May be slow and inconsistent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spcAft>
                          <a:spcPts val="800"/>
                        </a:spcAft>
                        <a:buSzPts val="1000"/>
                        <a:buFont typeface="Symbol" pitchFamily="2" charset="2"/>
                        <a:buNone/>
                        <a:tabLst>
                          <a:tab pos="457200" algn="l"/>
                        </a:tabLst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  <a:latin typeface="Montserrat" pitchFamily="2" charset="77"/>
                          <a:ea typeface="Inter"/>
                        </a:rPr>
                        <a:t>Cost-effective for large datasets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8779884"/>
                  </a:ext>
                </a:extLst>
              </a:tr>
              <a:tr h="872181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spcAft>
                          <a:spcPts val="800"/>
                        </a:spcAft>
                        <a:buSzPts val="1000"/>
                        <a:buFont typeface="Arial" panose="020B0604020202020204" pitchFamily="34" charset="0"/>
                        <a:buNone/>
                        <a:tabLst>
                          <a:tab pos="457200" algn="l"/>
                        </a:tabLst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  <a:latin typeface="Montserrat" pitchFamily="2" charset="77"/>
                          <a:ea typeface="Inter"/>
                        </a:rPr>
                        <a:t>Expensive and time-consuming at scale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spcAft>
                          <a:spcPts val="800"/>
                        </a:spcAft>
                        <a:buSzPts val="1000"/>
                        <a:buFont typeface="Symbol" pitchFamily="2" charset="2"/>
                        <a:buNone/>
                        <a:tabLst>
                          <a:tab pos="457200" algn="l"/>
                        </a:tabLst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  <a:latin typeface="Montserrat" pitchFamily="2" charset="77"/>
                          <a:ea typeface="Inter"/>
                        </a:rPr>
                        <a:t>May miss nuance or struggle with edge cases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2563762"/>
                  </a:ext>
                </a:extLst>
              </a:tr>
              <a:tr h="872181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spcAft>
                          <a:spcPts val="800"/>
                        </a:spcAft>
                        <a:buSzPts val="1000"/>
                        <a:buFont typeface="Arial" panose="020B0604020202020204" pitchFamily="34" charset="0"/>
                        <a:buNone/>
                        <a:tabLst>
                          <a:tab pos="457200" algn="l"/>
                        </a:tabLst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  <a:latin typeface="Montserrat" pitchFamily="2" charset="77"/>
                          <a:ea typeface="Inter"/>
                        </a:rPr>
                        <a:t>Subject to bias and fatigue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spcAft>
                          <a:spcPts val="800"/>
                        </a:spcAft>
                        <a:buSzPts val="1000"/>
                        <a:buFont typeface="Symbol" pitchFamily="2" charset="2"/>
                        <a:buNone/>
                        <a:tabLst>
                          <a:tab pos="457200" algn="l"/>
                        </a:tabLst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  <a:latin typeface="Montserrat" pitchFamily="2" charset="77"/>
                          <a:ea typeface="Inter"/>
                        </a:rPr>
                        <a:t>Requires careful prompt or metric design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489630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7569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23487-BEE7-AFC7-7AA1-DCF3FAAED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D3492E-95C2-9695-44E8-C75735B9D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0082" y="7658100"/>
            <a:ext cx="2998432" cy="2316289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426EF6E1-B93B-8A68-4D70-7E63DE2F9ED5}"/>
              </a:ext>
            </a:extLst>
          </p:cNvPr>
          <p:cNvSpPr txBox="1"/>
          <p:nvPr/>
        </p:nvSpPr>
        <p:spPr>
          <a:xfrm>
            <a:off x="2019300" y="3086100"/>
            <a:ext cx="14249400" cy="4847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29"/>
              </a:lnSpc>
            </a:pPr>
            <a:r>
              <a:rPr lang="en-US" sz="12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Prompt Engineering</a:t>
            </a:r>
            <a:br>
              <a:rPr lang="en-US" sz="12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</a:br>
            <a:r>
              <a:rPr lang="en-US" sz="72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Help The LLM Help You</a:t>
            </a:r>
          </a:p>
          <a:p>
            <a:pPr>
              <a:lnSpc>
                <a:spcPts val="9629"/>
              </a:lnSpc>
            </a:pPr>
            <a:r>
              <a:rPr lang="en-US" sz="6000" b="1" spc="1375" dirty="0">
                <a:solidFill>
                  <a:srgbClr val="504C44"/>
                </a:solidFill>
                <a:latin typeface="Poppins SemiBold" pitchFamily="2" charset="77"/>
                <a:ea typeface="Inter"/>
                <a:cs typeface="Lato Medium" panose="020F0602020204030203" pitchFamily="34" charset="0"/>
                <a:sym typeface="Baskerville Display PT"/>
              </a:rPr>
              <a:t> </a:t>
            </a: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DE7D4A6F-F216-AE1E-18F2-33BAF5B77837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039402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3C01C-6439-9C90-B561-E3834844B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5D8465-128D-03D6-83A3-DB17578A4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0082" y="7658100"/>
            <a:ext cx="2998432" cy="2316289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BA633FBB-C848-257F-AD09-8031B868463C}"/>
              </a:ext>
            </a:extLst>
          </p:cNvPr>
          <p:cNvSpPr txBox="1"/>
          <p:nvPr/>
        </p:nvSpPr>
        <p:spPr>
          <a:xfrm>
            <a:off x="381000" y="495300"/>
            <a:ext cx="1148201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9"/>
              </a:lnSpc>
            </a:pPr>
            <a:r>
              <a:rPr lang="en-US" sz="6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Elements of a Prompt</a:t>
            </a:r>
            <a:endParaRPr lang="en-US" sz="6000" b="1" spc="1375" dirty="0">
              <a:solidFill>
                <a:srgbClr val="504C44"/>
              </a:solidFill>
              <a:latin typeface="Poppins SemiBold" pitchFamily="2" charset="77"/>
              <a:ea typeface="Baskerville Display PT"/>
              <a:cs typeface="Lato Medium" panose="020F0602020204030203" pitchFamily="34" charset="0"/>
              <a:sym typeface="Baskerville Display PT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A7F23F3F-BAA3-2FF1-6A49-BE70CCC39D6D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DBB9F55-6270-39A1-ABC1-736063AE8A3A}"/>
              </a:ext>
            </a:extLst>
          </p:cNvPr>
          <p:cNvSpPr txBox="1"/>
          <p:nvPr/>
        </p:nvSpPr>
        <p:spPr>
          <a:xfrm>
            <a:off x="685800" y="2400300"/>
            <a:ext cx="16383000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Instruction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Context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Example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Input data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Output instructions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Constraints, if any</a:t>
            </a: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530686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DDDCE-1F3A-7989-0025-CDBDD669A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6EACFD-3B17-46B4-4125-55A0C0F82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0082" y="7658100"/>
            <a:ext cx="2998432" cy="2316289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9F2DD72A-E425-A5A3-2FA1-23093CA0EA7D}"/>
              </a:ext>
            </a:extLst>
          </p:cNvPr>
          <p:cNvSpPr txBox="1"/>
          <p:nvPr/>
        </p:nvSpPr>
        <p:spPr>
          <a:xfrm>
            <a:off x="381000" y="495300"/>
            <a:ext cx="1148201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9"/>
              </a:lnSpc>
            </a:pPr>
            <a:r>
              <a:rPr lang="en-US" sz="6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Some tips</a:t>
            </a:r>
            <a:endParaRPr lang="en-US" sz="6000" b="1" spc="1375" dirty="0">
              <a:solidFill>
                <a:srgbClr val="504C44"/>
              </a:solidFill>
              <a:latin typeface="Poppins SemiBold" pitchFamily="2" charset="77"/>
              <a:ea typeface="Baskerville Display PT"/>
              <a:cs typeface="Lato Medium" panose="020F0602020204030203" pitchFamily="34" charset="0"/>
              <a:sym typeface="Baskerville Display PT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7B33B294-380B-FF87-4A48-18D106D5ADA0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99F0ED5-889C-F670-86A8-46BA294CAB72}"/>
              </a:ext>
            </a:extLst>
          </p:cNvPr>
          <p:cNvSpPr txBox="1"/>
          <p:nvPr/>
        </p:nvSpPr>
        <p:spPr>
          <a:xfrm>
            <a:off x="660399" y="1515318"/>
            <a:ext cx="11202619" cy="8617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Give the model a persona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Tell the model who the audience is</a:t>
            </a:r>
            <a:b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</a:b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Be specific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Do, not don’t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Include few shot examples with your desired output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Use formatting for sections</a:t>
            </a:r>
            <a:b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</a:b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Be nice – or don’t! </a:t>
            </a:r>
            <a:b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</a:b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Instruct the model to think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Try the “human test”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Break down complex tasks 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Try different models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F5815EBF-6A58-6939-4112-0EB3E94EB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7376" y="495300"/>
            <a:ext cx="4496825" cy="674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791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92FE0-2716-4553-740B-E67465BE5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1E1A68-2BB9-90C8-6BBA-CB4E3805A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0082" y="7658100"/>
            <a:ext cx="2998432" cy="2316289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FDEE9504-BBB7-D018-FB17-ED09C01A8901}"/>
              </a:ext>
            </a:extLst>
          </p:cNvPr>
          <p:cNvSpPr txBox="1"/>
          <p:nvPr/>
        </p:nvSpPr>
        <p:spPr>
          <a:xfrm>
            <a:off x="381000" y="495300"/>
            <a:ext cx="1148201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9"/>
              </a:lnSpc>
            </a:pPr>
            <a:r>
              <a:rPr lang="en-US" sz="6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Example</a:t>
            </a:r>
            <a:endParaRPr lang="en-US" sz="6000" b="1" spc="1375" dirty="0">
              <a:solidFill>
                <a:srgbClr val="504C44"/>
              </a:solidFill>
              <a:latin typeface="Poppins SemiBold" pitchFamily="2" charset="77"/>
              <a:ea typeface="Baskerville Display PT"/>
              <a:cs typeface="Lato Medium" panose="020F0602020204030203" pitchFamily="34" charset="0"/>
              <a:sym typeface="Baskerville Display PT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BD13259D-AC6F-DF62-6C7B-AE66ED1AA53D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5635766-7210-F22F-2E55-7BBDCBA80C0F}"/>
              </a:ext>
            </a:extLst>
          </p:cNvPr>
          <p:cNvSpPr txBox="1"/>
          <p:nvPr/>
        </p:nvSpPr>
        <p:spPr>
          <a:xfrm>
            <a:off x="660400" y="1861691"/>
            <a:ext cx="1638300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4335A2-49DA-4821-AF83-EE7D52540685}"/>
              </a:ext>
            </a:extLst>
          </p:cNvPr>
          <p:cNvSpPr txBox="1"/>
          <p:nvPr/>
        </p:nvSpPr>
        <p:spPr>
          <a:xfrm>
            <a:off x="381000" y="1649462"/>
            <a:ext cx="17597514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You are an experienced product manager evaluating user feedback on a new time scheduling feature.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Your task is to classify the sentiment of the following customer review as positive, neutral, or negative.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### Examples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- Review: "Right-clicking to duplicate appointments saves me so much time!"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Sentiment: positive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- Review: "The scheduling tool is okay, but I still use my old calendar app."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Sentiment: neutral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- Review: "The feature crashes every time I try to edit recurring events."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Sentiment: negative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### Output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Respond with only one of the following words: positive, neutral, or negative. Do not include punctuation, quotes, or explanations.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F2D49F-8E65-59AC-6BF2-D5BA2DB4475C}"/>
              </a:ext>
            </a:extLst>
          </p:cNvPr>
          <p:cNvSpPr txBox="1"/>
          <p:nvPr/>
        </p:nvSpPr>
        <p:spPr>
          <a:xfrm>
            <a:off x="406400" y="7847944"/>
            <a:ext cx="1422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### Review to Evaluate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Not a fan of the new scheduling feature. Not sure why they wanted to change it. Now it just feels cluttered and harder to use. </a:t>
            </a:r>
          </a:p>
        </p:txBody>
      </p:sp>
    </p:spTree>
    <p:extLst>
      <p:ext uri="{BB962C8B-B14F-4D97-AF65-F5344CB8AC3E}">
        <p14:creationId xmlns:p14="http://schemas.microsoft.com/office/powerpoint/2010/main" val="3420174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483E0-76B4-9F3B-0BDC-1AE289A67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C8BD75-DD31-0221-7FCB-DC501BE33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0082" y="7658100"/>
            <a:ext cx="2998432" cy="2316289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B822174C-BE9E-19A0-9CF7-CB05AF8C48BC}"/>
              </a:ext>
            </a:extLst>
          </p:cNvPr>
          <p:cNvSpPr txBox="1"/>
          <p:nvPr/>
        </p:nvSpPr>
        <p:spPr>
          <a:xfrm>
            <a:off x="2019300" y="3950866"/>
            <a:ext cx="14249400" cy="2385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29"/>
              </a:lnSpc>
            </a:pPr>
            <a:r>
              <a:rPr lang="en-US" sz="12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Rating the Robots</a:t>
            </a:r>
            <a:endParaRPr lang="en-US" sz="8000" b="1" dirty="0">
              <a:solidFill>
                <a:srgbClr val="504C44"/>
              </a:solidFill>
              <a:latin typeface="Poppins SemiBold" pitchFamily="2" charset="77"/>
              <a:ea typeface="Inter"/>
            </a:endParaRPr>
          </a:p>
          <a:p>
            <a:pPr>
              <a:lnSpc>
                <a:spcPts val="9629"/>
              </a:lnSpc>
            </a:pPr>
            <a:r>
              <a:rPr lang="en-US" sz="6000" b="1" spc="1375" dirty="0">
                <a:solidFill>
                  <a:srgbClr val="504C44"/>
                </a:solidFill>
                <a:latin typeface="Poppins SemiBold" pitchFamily="2" charset="77"/>
                <a:ea typeface="Inter"/>
                <a:cs typeface="Lato Medium" panose="020F0602020204030203" pitchFamily="34" charset="0"/>
                <a:sym typeface="Baskerville Display PT"/>
              </a:rPr>
              <a:t> </a:t>
            </a: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33E67F57-4F31-6359-3556-D20483B5C0DD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4055788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07085-FA96-E099-770C-5F37B301D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6ACD01-EFE8-B2EE-B7DC-C92D06C69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0082" y="7658100"/>
            <a:ext cx="2998432" cy="2316289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C076227F-3AF8-51E1-F340-F2D1A3F2CD32}"/>
              </a:ext>
            </a:extLst>
          </p:cNvPr>
          <p:cNvSpPr txBox="1"/>
          <p:nvPr/>
        </p:nvSpPr>
        <p:spPr>
          <a:xfrm>
            <a:off x="381000" y="495300"/>
            <a:ext cx="1148201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9"/>
              </a:lnSpc>
            </a:pPr>
            <a:r>
              <a:rPr lang="en-US" sz="6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Task First, Metric Second </a:t>
            </a:r>
            <a:endParaRPr lang="en-US" sz="6000" b="1" spc="1375" dirty="0">
              <a:solidFill>
                <a:srgbClr val="504C44"/>
              </a:solidFill>
              <a:latin typeface="Poppins SemiBold" pitchFamily="2" charset="77"/>
              <a:ea typeface="Baskerville Display PT"/>
              <a:cs typeface="Lato Medium" panose="020F0602020204030203" pitchFamily="34" charset="0"/>
              <a:sym typeface="Baskerville Display PT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1F86D67A-6902-B894-31AF-ED3359C4CDCF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14867FB-E8D8-0D07-E25E-8892F6571FE1}"/>
              </a:ext>
            </a:extLst>
          </p:cNvPr>
          <p:cNvSpPr txBox="1"/>
          <p:nvPr/>
        </p:nvSpPr>
        <p:spPr>
          <a:xfrm>
            <a:off x="406400" y="2123926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Different tasks need different kinds of evaluation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79D5258-F36E-9C7F-26A7-42C47A4F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597776"/>
              </p:ext>
            </p:extLst>
          </p:nvPr>
        </p:nvGraphicFramePr>
        <p:xfrm>
          <a:off x="914400" y="2761109"/>
          <a:ext cx="13030200" cy="56388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953000">
                  <a:extLst>
                    <a:ext uri="{9D8B030D-6E8A-4147-A177-3AD203B41FA5}">
                      <a16:colId xmlns:a16="http://schemas.microsoft.com/office/drawing/2014/main" val="3242424371"/>
                    </a:ext>
                  </a:extLst>
                </a:gridCol>
                <a:gridCol w="8077200">
                  <a:extLst>
                    <a:ext uri="{9D8B030D-6E8A-4147-A177-3AD203B41FA5}">
                      <a16:colId xmlns:a16="http://schemas.microsoft.com/office/drawing/2014/main" val="1878482139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Montserrat" pitchFamily="2" charset="77"/>
                        </a:rPr>
                        <a:t>Task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Montserrat" pitchFamily="2" charset="77"/>
                        </a:rPr>
                        <a:t>What to Measure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780661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Montserrat" pitchFamily="2" charset="77"/>
                        </a:rPr>
                        <a:t>Translation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Montserrat" pitchFamily="2" charset="77"/>
                        </a:rPr>
                        <a:t>Accuracy, Fluency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6528992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Montserrat" pitchFamily="2" charset="77"/>
                        </a:rPr>
                        <a:t>Summarization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Montserrat" pitchFamily="2" charset="77"/>
                        </a:rPr>
                        <a:t>Conciseness, Key Info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065466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Montserrat" pitchFamily="2" charset="77"/>
                        </a:rPr>
                        <a:t>Chatbots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Montserrat" pitchFamily="2" charset="77"/>
                        </a:rPr>
                        <a:t>Relevance, Tone, Politeness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8779884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Montserrat" pitchFamily="2" charset="77"/>
                        </a:rPr>
                        <a:t>Creative Writing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Montserrat" pitchFamily="2" charset="77"/>
                        </a:rPr>
                        <a:t>Originality, Coherence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2563762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Montserrat" pitchFamily="2" charset="77"/>
                        </a:rPr>
                        <a:t>Question Answering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Montserrat" pitchFamily="2" charset="77"/>
                        </a:rPr>
                        <a:t>Precision, Correctness, Relevance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48963059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Montserrat" pitchFamily="2" charset="77"/>
                        </a:rPr>
                        <a:t>Code Generation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Montserrat" pitchFamily="2" charset="77"/>
                        </a:rPr>
                        <a:t>Correctness, Efficiency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24808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7949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A481D-C62D-8E92-C5ED-B9E6A8ECE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EEBD92-D641-B6E9-0719-34AFF61CB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0082" y="7658100"/>
            <a:ext cx="2998432" cy="2316289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734B68C7-095D-5A8F-5BA1-1082D5285CEB}"/>
              </a:ext>
            </a:extLst>
          </p:cNvPr>
          <p:cNvSpPr txBox="1"/>
          <p:nvPr/>
        </p:nvSpPr>
        <p:spPr>
          <a:xfrm>
            <a:off x="381000" y="495300"/>
            <a:ext cx="1148201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9"/>
              </a:lnSpc>
            </a:pPr>
            <a:r>
              <a:rPr lang="en-US" sz="6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Specialty Testing</a:t>
            </a:r>
            <a:endParaRPr lang="en-US" sz="6000" b="1" spc="1375" dirty="0">
              <a:solidFill>
                <a:srgbClr val="504C44"/>
              </a:solidFill>
              <a:latin typeface="Poppins SemiBold" pitchFamily="2" charset="77"/>
              <a:ea typeface="Baskerville Display PT"/>
              <a:cs typeface="Lato Medium" panose="020F0602020204030203" pitchFamily="34" charset="0"/>
              <a:sym typeface="Baskerville Display PT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A011C544-9C73-81A6-19BF-918522918551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666A9B4-1F1B-A8E1-D38A-7B7ACD868C97}"/>
              </a:ext>
            </a:extLst>
          </p:cNvPr>
          <p:cNvSpPr txBox="1"/>
          <p:nvPr/>
        </p:nvSpPr>
        <p:spPr>
          <a:xfrm>
            <a:off x="685800" y="2400300"/>
            <a:ext cx="16383000" cy="5386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Toxicity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Emotional Intelligence 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Bias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Moral Reasoning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Adversarial Testing</a:t>
            </a:r>
            <a:b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</a:b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Persona Adherence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Performance/Latency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171636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FA59BB3-EB30-938C-47F6-06F686A48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A60165-249E-CD8E-AEAB-ADB71F807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0082" y="7658100"/>
            <a:ext cx="2998432" cy="2316289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8A3396C0-9885-CBE6-710A-9D647773CC56}"/>
              </a:ext>
            </a:extLst>
          </p:cNvPr>
          <p:cNvSpPr txBox="1"/>
          <p:nvPr/>
        </p:nvSpPr>
        <p:spPr>
          <a:xfrm>
            <a:off x="381000" y="495300"/>
            <a:ext cx="1148201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9"/>
              </a:lnSpc>
            </a:pPr>
            <a:r>
              <a:rPr lang="en-US" sz="6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Human Scoring</a:t>
            </a:r>
            <a:endParaRPr lang="en-US" sz="6000" b="1" spc="1375" dirty="0">
              <a:solidFill>
                <a:srgbClr val="504C44"/>
              </a:solidFill>
              <a:latin typeface="Poppins SemiBold" pitchFamily="2" charset="77"/>
              <a:ea typeface="Baskerville Display PT"/>
              <a:cs typeface="Lato Medium" panose="020F0602020204030203" pitchFamily="34" charset="0"/>
              <a:sym typeface="Baskerville Display PT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F295BB43-8DC2-F8F1-F867-97A34A9D0BE6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8E78A75-63A8-B354-A1B5-6A067713AAEC}"/>
              </a:ext>
            </a:extLst>
          </p:cNvPr>
          <p:cNvSpPr txBox="1"/>
          <p:nvPr/>
        </p:nvSpPr>
        <p:spPr>
          <a:xfrm>
            <a:off x="685800" y="2400300"/>
            <a:ext cx="16383000" cy="646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Holistic, subjective assessment of LLM output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Relies on human perception, often without rigid structure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Ranking is based on intuition, expertise, or broad criteria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Excels with open-ended tasks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Broad and flexible - can judge anything from creativity to emotional tone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Can be slow, expensive, and inconsistent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A5EA95-25FD-A71C-2ECE-C14991EC5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197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E8304-AF6E-7CE7-837C-44165E897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A7E501-7810-1063-CE5B-11C61ED12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0082" y="7658100"/>
            <a:ext cx="2998432" cy="2316289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73362392-8023-F1BF-3F5C-D72EC96F1841}"/>
              </a:ext>
            </a:extLst>
          </p:cNvPr>
          <p:cNvSpPr txBox="1"/>
          <p:nvPr/>
        </p:nvSpPr>
        <p:spPr>
          <a:xfrm>
            <a:off x="381000" y="495300"/>
            <a:ext cx="1148201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9"/>
              </a:lnSpc>
            </a:pPr>
            <a:r>
              <a:rPr lang="en-US" sz="6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Checklist scoring</a:t>
            </a:r>
            <a:endParaRPr lang="en-US" sz="6000" b="1" spc="1375" dirty="0">
              <a:solidFill>
                <a:srgbClr val="504C44"/>
              </a:solidFill>
              <a:latin typeface="Poppins SemiBold" pitchFamily="2" charset="77"/>
              <a:ea typeface="Baskerville Display PT"/>
              <a:cs typeface="Lato Medium" panose="020F0602020204030203" pitchFamily="34" charset="0"/>
              <a:sym typeface="Baskerville Display PT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6577243C-F8CC-4290-68E5-AA382B02C0B4}"/>
              </a:ext>
            </a:extLst>
          </p:cNvPr>
          <p:cNvSpPr txBox="1"/>
          <p:nvPr/>
        </p:nvSpPr>
        <p:spPr>
          <a:xfrm>
            <a:off x="-1402918" y="2385806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3F4575D-D13A-B01B-1925-E2B723BFF1E7}"/>
              </a:ext>
            </a:extLst>
          </p:cNvPr>
          <p:cNvSpPr txBox="1"/>
          <p:nvPr/>
        </p:nvSpPr>
        <p:spPr>
          <a:xfrm>
            <a:off x="685800" y="2400300"/>
            <a:ext cx="16383000" cy="57451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Systematic, criteria-based assessment using a structured rubric to check specific qualities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Narrower, task-specific 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Ensures consistency across evaluations</a:t>
            </a:r>
          </a:p>
          <a:p>
            <a:pPr>
              <a:lnSpc>
                <a:spcPts val="2800"/>
              </a:lnSpc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Can be done by humans or automated</a:t>
            </a:r>
          </a:p>
          <a:p>
            <a:pPr>
              <a:lnSpc>
                <a:spcPts val="2800"/>
              </a:lnSpc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Structured and repeatable, reducing subjectivity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673507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3F88A-AF4F-DE44-D178-07F6BBA27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CF4CA1-103B-44A7-8021-A71CCA25B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0082" y="7658100"/>
            <a:ext cx="2998432" cy="2316289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D5B599F3-174A-6305-E580-16458315ADDE}"/>
              </a:ext>
            </a:extLst>
          </p:cNvPr>
          <p:cNvSpPr txBox="1"/>
          <p:nvPr/>
        </p:nvSpPr>
        <p:spPr>
          <a:xfrm>
            <a:off x="381000" y="495300"/>
            <a:ext cx="1148201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9"/>
              </a:lnSpc>
            </a:pPr>
            <a:r>
              <a:rPr lang="en-US" sz="6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Agenda</a:t>
            </a:r>
            <a:endParaRPr lang="en-US" sz="6000" b="1" spc="1375" dirty="0">
              <a:solidFill>
                <a:srgbClr val="504C44"/>
              </a:solidFill>
              <a:latin typeface="Poppins SemiBold" pitchFamily="2" charset="77"/>
              <a:ea typeface="Baskerville Display PT"/>
              <a:cs typeface="Lato Medium" panose="020F0602020204030203" pitchFamily="34" charset="0"/>
              <a:sym typeface="Baskerville Display PT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BBBE20D0-820F-3339-6C39-2314E1008398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2F201D6-BB0D-4D4B-7D2C-90213311D706}"/>
              </a:ext>
            </a:extLst>
          </p:cNvPr>
          <p:cNvSpPr txBox="1"/>
          <p:nvPr/>
        </p:nvSpPr>
        <p:spPr>
          <a:xfrm>
            <a:off x="685800" y="2400300"/>
            <a:ext cx="16383000" cy="5386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Overview of LLM Evaluation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Prompt Engineering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Evaluation Methods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LLM as a Judge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Evaluation Frameworks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Q&amp;A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>
              <a:lnSpc>
                <a:spcPts val="2800"/>
              </a:lnSpc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997930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5D78B-6FAA-8153-BC99-360E86FAE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CA59DC-3C4F-65A1-216F-E6C53A573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0082" y="7658100"/>
            <a:ext cx="2998432" cy="2316289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1FC55011-FF59-7231-1992-B6C851DDA930}"/>
              </a:ext>
            </a:extLst>
          </p:cNvPr>
          <p:cNvSpPr txBox="1"/>
          <p:nvPr/>
        </p:nvSpPr>
        <p:spPr>
          <a:xfrm>
            <a:off x="381000" y="495300"/>
            <a:ext cx="138684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9"/>
              </a:lnSpc>
            </a:pPr>
            <a:r>
              <a:rPr lang="en-US" sz="6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Counting Words, Not Meaning</a:t>
            </a:r>
            <a:endParaRPr lang="en-US" sz="6000" b="1" spc="1375" dirty="0">
              <a:solidFill>
                <a:srgbClr val="504C44"/>
              </a:solidFill>
              <a:latin typeface="Poppins SemiBold" pitchFamily="2" charset="77"/>
              <a:ea typeface="Baskerville Display PT"/>
              <a:cs typeface="Lato Medium" panose="020F0602020204030203" pitchFamily="34" charset="0"/>
              <a:sym typeface="Baskerville Display PT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94A1EA6E-1245-2E75-17D2-69218453669B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E3A0D59-DAA6-DBE2-B653-4EF4FF635B8D}"/>
              </a:ext>
            </a:extLst>
          </p:cNvPr>
          <p:cNvSpPr txBox="1"/>
          <p:nvPr/>
        </p:nvSpPr>
        <p:spPr>
          <a:xfrm>
            <a:off x="685800" y="2019300"/>
            <a:ext cx="16383000" cy="9694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BLEU</a:t>
            </a:r>
          </a:p>
          <a:p>
            <a:pPr marL="800100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Calculates overlap between LLM text and human version</a:t>
            </a:r>
          </a:p>
          <a:p>
            <a:pPr marL="800100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Counts how many words or short phrases overlap between the two, then tweaks the score so it’s not fooled by length or randomness</a:t>
            </a:r>
          </a:p>
          <a:p>
            <a:pPr marL="800100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Limited because BLEU cares about words, not meaning (‘quick’ &lt;&gt; ‘fast’)</a:t>
            </a:r>
          </a:p>
          <a:p>
            <a:pPr marL="800100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Use for translation</a:t>
            </a:r>
          </a:p>
          <a:p>
            <a:pPr lvl="1">
              <a:lnSpc>
                <a:spcPts val="2800"/>
              </a:lnSpc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lvl="1">
              <a:lnSpc>
                <a:spcPts val="2800"/>
              </a:lnSpc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>
              <a:lnSpc>
                <a:spcPts val="2800"/>
              </a:lnSpc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ROGUE</a:t>
            </a:r>
          </a:p>
          <a:p>
            <a:pPr marL="914400" lvl="1" indent="-4572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Calculates key ideas between LLM text and human version</a:t>
            </a:r>
          </a:p>
          <a:p>
            <a:pPr marL="914400" lvl="1" indent="-4572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Finds word sequences shared by the machine summary and the human one</a:t>
            </a:r>
          </a:p>
          <a:p>
            <a:pPr marL="914400" lvl="1" indent="-4572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Still surface-level; doesn’t understand meaning</a:t>
            </a:r>
          </a:p>
          <a:p>
            <a:pPr marL="914400" lvl="1" indent="-4572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Use for summarization</a:t>
            </a:r>
            <a:b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</a:b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800100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lvl="1">
              <a:lnSpc>
                <a:spcPts val="2800"/>
              </a:lnSpc>
            </a:pPr>
            <a:r>
              <a:rPr lang="en-US" sz="3200" b="1" dirty="0">
                <a:solidFill>
                  <a:srgbClr val="504C44"/>
                </a:solidFill>
                <a:latin typeface="Montserrat" pitchFamily="2" charset="77"/>
                <a:ea typeface="Inter"/>
              </a:rPr>
              <a:t>Human sentence:  </a:t>
            </a: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The dog is playing with a ball.</a:t>
            </a:r>
            <a:b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</a:br>
            <a:r>
              <a:rPr lang="en-US" sz="3200" b="1" dirty="0">
                <a:solidFill>
                  <a:srgbClr val="504C44"/>
                </a:solidFill>
                <a:latin typeface="Montserrat" pitchFamily="2" charset="77"/>
                <a:ea typeface="Inter"/>
              </a:rPr>
              <a:t>LLM output: </a:t>
            </a: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The dog is playing with a cat.</a:t>
            </a:r>
          </a:p>
          <a:p>
            <a:pPr lvl="1">
              <a:lnSpc>
                <a:spcPts val="2800"/>
              </a:lnSpc>
            </a:pPr>
            <a:b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</a:b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	</a:t>
            </a:r>
          </a:p>
          <a:p>
            <a:pPr marL="914400" lvl="1" indent="-4572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>
              <a:lnSpc>
                <a:spcPts val="2800"/>
              </a:lnSpc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>
              <a:lnSpc>
                <a:spcPts val="2800"/>
              </a:lnSpc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>
              <a:lnSpc>
                <a:spcPts val="2800"/>
              </a:lnSpc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>
              <a:lnSpc>
                <a:spcPts val="2800"/>
              </a:lnSpc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535559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8D527-5D61-E3FA-66F2-FE3B52B3C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8E5A98-047B-5F65-C1F1-16772D2E4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0082" y="7658100"/>
            <a:ext cx="2998432" cy="2316289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DF5160D4-5E15-6F41-9305-290EB470A11E}"/>
              </a:ext>
            </a:extLst>
          </p:cNvPr>
          <p:cNvSpPr txBox="1"/>
          <p:nvPr/>
        </p:nvSpPr>
        <p:spPr>
          <a:xfrm>
            <a:off x="381000" y="495300"/>
            <a:ext cx="1148201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9"/>
              </a:lnSpc>
            </a:pPr>
            <a:r>
              <a:rPr lang="en-US" sz="6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Semantic Similarity</a:t>
            </a:r>
            <a:endParaRPr lang="en-US" sz="6000" b="1" spc="1375" dirty="0">
              <a:solidFill>
                <a:srgbClr val="504C44"/>
              </a:solidFill>
              <a:latin typeface="Poppins SemiBold" pitchFamily="2" charset="77"/>
              <a:ea typeface="Baskerville Display PT"/>
              <a:cs typeface="Lato Medium" panose="020F0602020204030203" pitchFamily="34" charset="0"/>
              <a:sym typeface="Baskerville Display PT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0D888E65-09BA-7789-5D07-D5A57B2102A6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E5D7321-753F-3CA3-AC73-67F9F3C2BEA8}"/>
              </a:ext>
            </a:extLst>
          </p:cNvPr>
          <p:cNvSpPr txBox="1"/>
          <p:nvPr/>
        </p:nvSpPr>
        <p:spPr>
          <a:xfrm>
            <a:off x="685800" y="2400300"/>
            <a:ext cx="16383000" cy="69865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Looks at meaning - better than counting overlapping words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Harder to implement - often uses embeddings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Can recognize that ‘quick’ and ‘fast’ mean the same thing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Can give high score to answers that are different in words but similar in meaning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Helpful for open-ended tasks like summarization, chat, or paraphrasing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4063950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16347-CC50-1B27-64FA-1AA4532AC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ACE2C0-DD55-6212-DBA0-7F8ECDBE4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0082" y="7658100"/>
            <a:ext cx="2998432" cy="2316289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3D447DE1-0D21-4BA7-16BA-C977CEF0A66C}"/>
              </a:ext>
            </a:extLst>
          </p:cNvPr>
          <p:cNvSpPr txBox="1"/>
          <p:nvPr/>
        </p:nvSpPr>
        <p:spPr>
          <a:xfrm>
            <a:off x="2019300" y="3950866"/>
            <a:ext cx="14249400" cy="2385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29"/>
              </a:lnSpc>
            </a:pPr>
            <a:r>
              <a:rPr lang="en-US" sz="12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Getting Judgy…</a:t>
            </a:r>
            <a:endParaRPr lang="en-US" sz="8000" b="1" dirty="0">
              <a:solidFill>
                <a:srgbClr val="504C44"/>
              </a:solidFill>
              <a:latin typeface="Poppins SemiBold" pitchFamily="2" charset="77"/>
              <a:ea typeface="Inter"/>
            </a:endParaRPr>
          </a:p>
          <a:p>
            <a:pPr>
              <a:lnSpc>
                <a:spcPts val="9629"/>
              </a:lnSpc>
            </a:pPr>
            <a:r>
              <a:rPr lang="en-US" sz="6000" b="1" spc="1375" dirty="0">
                <a:solidFill>
                  <a:srgbClr val="504C44"/>
                </a:solidFill>
                <a:latin typeface="Poppins SemiBold" pitchFamily="2" charset="77"/>
                <a:ea typeface="Inter"/>
                <a:cs typeface="Lato Medium" panose="020F0602020204030203" pitchFamily="34" charset="0"/>
                <a:sym typeface="Baskerville Display PT"/>
              </a:rPr>
              <a:t> </a:t>
            </a: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0505EA78-F560-6D02-163A-6ECB700D1C81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734482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88B27-9DA6-80BA-A54A-93D2A18A5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37B687-4247-E60C-045A-2669E3E89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0082" y="7658100"/>
            <a:ext cx="2998432" cy="2316289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0C38DF0C-F4B1-26C1-36D5-6DDA50FD6C00}"/>
              </a:ext>
            </a:extLst>
          </p:cNvPr>
          <p:cNvSpPr txBox="1"/>
          <p:nvPr/>
        </p:nvSpPr>
        <p:spPr>
          <a:xfrm>
            <a:off x="381000" y="495300"/>
            <a:ext cx="1148201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9"/>
              </a:lnSpc>
            </a:pPr>
            <a:r>
              <a:rPr lang="en-US" sz="6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LLM as a Judge</a:t>
            </a:r>
            <a:endParaRPr lang="en-US" sz="6000" b="1" spc="1375" dirty="0">
              <a:solidFill>
                <a:srgbClr val="504C44"/>
              </a:solidFill>
              <a:latin typeface="Poppins SemiBold" pitchFamily="2" charset="77"/>
              <a:ea typeface="Baskerville Display PT"/>
              <a:cs typeface="Lato Medium" panose="020F0602020204030203" pitchFamily="34" charset="0"/>
              <a:sym typeface="Baskerville Display PT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8EE0F861-50E9-6ADE-C7FF-A4175C4D3AC4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CB33600-DEAB-CDC8-7A6A-B40C3E889723}"/>
              </a:ext>
            </a:extLst>
          </p:cNvPr>
          <p:cNvSpPr txBox="1"/>
          <p:nvPr/>
        </p:nvSpPr>
        <p:spPr>
          <a:xfrm>
            <a:off x="685800" y="2400300"/>
            <a:ext cx="16383000" cy="5652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Using a language model to evaluate the quality of another model’s response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Provide the prompt, the response to grade, and ask the LLM to score it based on supplied criteria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Evaluation quality depends heavily on the judge prompt 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Scales evaluation beyond human raters - faster, cheaper, and consistent</a:t>
            </a:r>
          </a:p>
          <a:p>
            <a:pPr>
              <a:lnSpc>
                <a:spcPts val="2800"/>
              </a:lnSpc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Treat evaluations as assistive, not definitive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Gold standard dataset is critical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4056463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9D790-3307-16A7-0D95-6E9850518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112D35-2B66-1C08-2832-5F3FB56B9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0082" y="7658100"/>
            <a:ext cx="2998432" cy="2316289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19245E42-5621-1D48-69A9-CB468840BA12}"/>
              </a:ext>
            </a:extLst>
          </p:cNvPr>
          <p:cNvSpPr txBox="1"/>
          <p:nvPr/>
        </p:nvSpPr>
        <p:spPr>
          <a:xfrm>
            <a:off x="381000" y="495300"/>
            <a:ext cx="1148201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9"/>
              </a:lnSpc>
            </a:pPr>
            <a:r>
              <a:rPr lang="en-US" sz="6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Best Practices</a:t>
            </a:r>
            <a:endParaRPr lang="en-US" sz="6000" b="1" spc="1375" dirty="0">
              <a:solidFill>
                <a:srgbClr val="504C44"/>
              </a:solidFill>
              <a:latin typeface="Poppins SemiBold" pitchFamily="2" charset="77"/>
              <a:ea typeface="Baskerville Display PT"/>
              <a:cs typeface="Lato Medium" panose="020F0602020204030203" pitchFamily="34" charset="0"/>
              <a:sym typeface="Baskerville Display PT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3E50F753-110A-4109-515F-7C7BD181D7AE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86FB6DD-0099-3DF5-42CC-0BCFDE5AF641}"/>
              </a:ext>
            </a:extLst>
          </p:cNvPr>
          <p:cNvSpPr txBox="1"/>
          <p:nvPr/>
        </p:nvSpPr>
        <p:spPr>
          <a:xfrm>
            <a:off x="685800" y="2270918"/>
            <a:ext cx="16383000" cy="57451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Use a clear prompt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Use a smaller grading scale or pass/fail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Avoid subjective decisions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Don’t self-grade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Iterate!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Validate with spot checks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Revisit regularly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653460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AE712-8BE6-FF91-AAA3-C1FDCA984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D363EE-543D-43B4-B5B7-F73883F07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0082" y="7658100"/>
            <a:ext cx="2998432" cy="2316289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0711B73F-6B2D-F95C-D89C-000ECC0D8301}"/>
              </a:ext>
            </a:extLst>
          </p:cNvPr>
          <p:cNvSpPr txBox="1"/>
          <p:nvPr/>
        </p:nvSpPr>
        <p:spPr>
          <a:xfrm>
            <a:off x="381000" y="495300"/>
            <a:ext cx="1148201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9"/>
              </a:lnSpc>
            </a:pPr>
            <a:r>
              <a:rPr lang="en-US" sz="6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Issues with LLM as a Judge</a:t>
            </a:r>
            <a:endParaRPr lang="en-US" sz="6000" b="1" spc="1375" dirty="0">
              <a:solidFill>
                <a:srgbClr val="504C44"/>
              </a:solidFill>
              <a:latin typeface="Poppins SemiBold" pitchFamily="2" charset="77"/>
              <a:ea typeface="Baskerville Display PT"/>
              <a:cs typeface="Lato Medium" panose="020F0602020204030203" pitchFamily="34" charset="0"/>
              <a:sym typeface="Baskerville Display PT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93B501A0-D642-3259-C347-8FA9BEA2694E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0474F33-427E-23DA-C1E2-D61B0CC5BDC3}"/>
              </a:ext>
            </a:extLst>
          </p:cNvPr>
          <p:cNvSpPr txBox="1"/>
          <p:nvPr/>
        </p:nvSpPr>
        <p:spPr>
          <a:xfrm>
            <a:off x="685800" y="2400300"/>
            <a:ext cx="16383000" cy="3857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Can be too optimistic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Struggles with domain specific or cultural cues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Sensitive to small prompt variances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Judgments may vary slightly across identical inputs due to probabilistic nature of LLMs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907263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D12C6-1CA1-000D-6000-5FFB6F1C0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7B281C-004A-D084-7AE1-F6FA2A323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0082" y="7658100"/>
            <a:ext cx="2998432" cy="2316289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8A4ED29C-5683-FC1C-670B-719F88C000A2}"/>
              </a:ext>
            </a:extLst>
          </p:cNvPr>
          <p:cNvSpPr txBox="1"/>
          <p:nvPr/>
        </p:nvSpPr>
        <p:spPr>
          <a:xfrm>
            <a:off x="381000" y="495300"/>
            <a:ext cx="1148201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9"/>
              </a:lnSpc>
            </a:pPr>
            <a:r>
              <a:rPr lang="en-US" sz="6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Grading Notes</a:t>
            </a:r>
            <a:endParaRPr lang="en-US" sz="6000" b="1" spc="1375" dirty="0">
              <a:solidFill>
                <a:srgbClr val="504C44"/>
              </a:solidFill>
              <a:latin typeface="Poppins SemiBold" pitchFamily="2" charset="77"/>
              <a:ea typeface="Baskerville Display PT"/>
              <a:cs typeface="Lato Medium" panose="020F0602020204030203" pitchFamily="34" charset="0"/>
              <a:sym typeface="Baskerville Display PT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13152A76-BD6E-F3A5-D4A2-8772A31ABDDF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276F0F7-173A-2989-1B78-F8E4B0753081}"/>
              </a:ext>
            </a:extLst>
          </p:cNvPr>
          <p:cNvSpPr txBox="1"/>
          <p:nvPr/>
        </p:nvSpPr>
        <p:spPr>
          <a:xfrm>
            <a:off x="685800" y="2400300"/>
            <a:ext cx="16383000" cy="7540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Tells the model what to look for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914400" lvl="1" indent="-457200">
              <a:lnSpc>
                <a:spcPts val="2800"/>
              </a:lnSpc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LLMs don’t “know” what you care about by default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Helps reduce randomness and bias – keeps the model focused on your task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Aligns more with a human grader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More upfront effort is required but ma</a:t>
            </a: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kes judgments more repeatable</a:t>
            </a: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>
              <a:lnSpc>
                <a:spcPts val="2800"/>
              </a:lnSpc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How to use: </a:t>
            </a:r>
          </a:p>
          <a:p>
            <a:pPr>
              <a:lnSpc>
                <a:spcPts val="2800"/>
              </a:lnSpc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914400" lvl="1" indent="-457200">
              <a:lnSpc>
                <a:spcPts val="2800"/>
              </a:lnSpc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Develop a comprehensive, multi-dimensional grading rubric </a:t>
            </a:r>
          </a:p>
          <a:p>
            <a:pPr marL="914400" lvl="1" indent="-457200">
              <a:lnSpc>
                <a:spcPts val="2800"/>
              </a:lnSpc>
              <a:buFont typeface="Courier New" panose="02070309020205020404" pitchFamily="49" charset="0"/>
              <a:buChar char="o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914400" lvl="1" indent="-457200">
              <a:lnSpc>
                <a:spcPts val="2800"/>
              </a:lnSpc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Create clear, objective scoring criteria </a:t>
            </a:r>
          </a:p>
          <a:p>
            <a:pPr marL="914400" lvl="1" indent="-457200">
              <a:lnSpc>
                <a:spcPts val="2800"/>
              </a:lnSpc>
              <a:buFont typeface="Courier New" panose="02070309020205020404" pitchFamily="49" charset="0"/>
              <a:buChar char="o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914400" lvl="1" indent="-457200">
              <a:lnSpc>
                <a:spcPts val="2800"/>
              </a:lnSpc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Define specific weight for each evaluation dimension </a:t>
            </a:r>
          </a:p>
          <a:p>
            <a:pPr marL="914400" lvl="1" indent="-457200">
              <a:lnSpc>
                <a:spcPts val="2800"/>
              </a:lnSpc>
              <a:buFont typeface="Courier New" panose="02070309020205020404" pitchFamily="49" charset="0"/>
              <a:buChar char="o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914400" lvl="1" indent="-457200">
              <a:lnSpc>
                <a:spcPts val="2800"/>
              </a:lnSpc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Establish a consistent scoring methodology</a:t>
            </a: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2088D-DAAE-DF3A-157F-6F7B39B3FA4D}"/>
              </a:ext>
            </a:extLst>
          </p:cNvPr>
          <p:cNvSpPr txBox="1"/>
          <p:nvPr/>
        </p:nvSpPr>
        <p:spPr>
          <a:xfrm>
            <a:off x="228600" y="9530090"/>
            <a:ext cx="14670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https://</a:t>
            </a:r>
            <a:r>
              <a:rPr lang="en-US" sz="2800" dirty="0" err="1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www.databricks.com</a:t>
            </a:r>
            <a:r>
              <a:rPr lang="en-US" sz="28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/blog/enhancing-</a:t>
            </a:r>
            <a:r>
              <a:rPr lang="en-US" sz="2800" dirty="0" err="1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llm</a:t>
            </a:r>
            <a:r>
              <a:rPr lang="en-US" sz="28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-as-a-judge-with-grading-notes</a:t>
            </a:r>
            <a:endParaRPr lang="en-US" sz="28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50225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15798-998C-846A-A36C-EE2277A24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180FCF-8790-3F3E-A8BE-3E366E126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0082" y="7658100"/>
            <a:ext cx="2998432" cy="2316289"/>
          </a:xfrm>
          <a:prstGeom prst="rect">
            <a:avLst/>
          </a:prstGeom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2BD0EBDF-7AFB-DA08-D001-E535D5C49BCF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AB39A8-C3B1-EDA3-E26C-C00CD25DA84E}"/>
              </a:ext>
            </a:extLst>
          </p:cNvPr>
          <p:cNvSpPr txBox="1"/>
          <p:nvPr/>
        </p:nvSpPr>
        <p:spPr>
          <a:xfrm>
            <a:off x="2019300" y="3086100"/>
            <a:ext cx="14249400" cy="4847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29"/>
              </a:lnSpc>
            </a:pPr>
            <a:r>
              <a:rPr lang="en-US" sz="12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Frameworks</a:t>
            </a:r>
            <a:br>
              <a:rPr lang="en-US" sz="12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</a:br>
            <a:r>
              <a:rPr lang="en-US" sz="72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aka Can’t Somebody Else Do This Stuff?</a:t>
            </a:r>
          </a:p>
          <a:p>
            <a:pPr>
              <a:lnSpc>
                <a:spcPts val="9629"/>
              </a:lnSpc>
            </a:pPr>
            <a:r>
              <a:rPr lang="en-US" sz="6000" b="1" spc="1375" dirty="0">
                <a:solidFill>
                  <a:srgbClr val="504C44"/>
                </a:solidFill>
                <a:latin typeface="Poppins SemiBold" pitchFamily="2" charset="77"/>
                <a:ea typeface="Inter"/>
                <a:cs typeface="Lato Medium" panose="020F0602020204030203" pitchFamily="34" charset="0"/>
                <a:sym typeface="Baskerville Display P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4945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7CB76-9111-5325-2DFF-5BC581911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Picture 68" descr="Agenta - AI Agent Reviews, Features, Use Cases &amp; Alternatives (2025)">
            <a:extLst>
              <a:ext uri="{FF2B5EF4-FFF2-40B4-BE49-F238E27FC236}">
                <a16:creationId xmlns:a16="http://schemas.microsoft.com/office/drawing/2014/main" id="{CE2014CA-F97F-AE77-ECFA-53EB03A537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" t="36709" b="36436"/>
          <a:stretch/>
        </p:blipFill>
        <p:spPr bwMode="auto">
          <a:xfrm>
            <a:off x="10685878" y="6749318"/>
            <a:ext cx="4838466" cy="133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1E18D3F-3B7F-FD1A-D3B0-9CD12C618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0082" y="7658100"/>
            <a:ext cx="2998432" cy="2316289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C44EEFC8-9CD7-22F8-3D5E-8999D51EA2AC}"/>
              </a:ext>
            </a:extLst>
          </p:cNvPr>
          <p:cNvSpPr txBox="1"/>
          <p:nvPr/>
        </p:nvSpPr>
        <p:spPr>
          <a:xfrm>
            <a:off x="381000" y="495300"/>
            <a:ext cx="1148201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9"/>
              </a:lnSpc>
            </a:pPr>
            <a:r>
              <a:rPr lang="en-US" sz="6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An Expanding Ecosystem</a:t>
            </a:r>
            <a:endParaRPr lang="en-US" sz="6000" b="1" spc="1375" dirty="0">
              <a:solidFill>
                <a:srgbClr val="504C44"/>
              </a:solidFill>
              <a:latin typeface="Poppins SemiBold" pitchFamily="2" charset="77"/>
              <a:ea typeface="Baskerville Display PT"/>
              <a:cs typeface="Lato Medium" panose="020F0602020204030203" pitchFamily="34" charset="0"/>
              <a:sym typeface="Baskerville Display PT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09C1D818-1B08-A2FA-123F-33E505E23700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28" name="Picture 4" descr="Galileo Introduces LLM Studio: Enhanced ...">
            <a:extLst>
              <a:ext uri="{FF2B5EF4-FFF2-40B4-BE49-F238E27FC236}">
                <a16:creationId xmlns:a16="http://schemas.microsoft.com/office/drawing/2014/main" id="{81F4DFDD-9C53-1474-3327-8D85BF055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919" y="1788003"/>
            <a:ext cx="49530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Lflow Models — MLflow 2.3.1 documentation">
            <a:extLst>
              <a:ext uri="{FF2B5EF4-FFF2-40B4-BE49-F238E27FC236}">
                <a16:creationId xmlns:a16="http://schemas.microsoft.com/office/drawing/2014/main" id="{72F3E8C8-0047-F758-1CD2-7BB4CD9C2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4798" y="4483641"/>
            <a:ext cx="34290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rize AI Secures $70M Series C to Fix AI's Biggest Problem: Making LLMs and  AI Agents Work in the Real World">
            <a:extLst>
              <a:ext uri="{FF2B5EF4-FFF2-40B4-BE49-F238E27FC236}">
                <a16:creationId xmlns:a16="http://schemas.microsoft.com/office/drawing/2014/main" id="{433AC578-869D-3EE9-234E-04EF6107AC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74" b="17537"/>
          <a:stretch/>
        </p:blipFill>
        <p:spPr bwMode="auto">
          <a:xfrm>
            <a:off x="9453672" y="4390873"/>
            <a:ext cx="4580893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eepChecks | Intel Ignite">
            <a:extLst>
              <a:ext uri="{FF2B5EF4-FFF2-40B4-BE49-F238E27FC236}">
                <a16:creationId xmlns:a16="http://schemas.microsoft.com/office/drawing/2014/main" id="{624AB6CD-5854-A4A7-47F4-F99AAAF88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506" y="2933224"/>
            <a:ext cx="64897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et started with LangSmith | 🦜️🛠️ LangSmith">
            <a:extLst>
              <a:ext uri="{FF2B5EF4-FFF2-40B4-BE49-F238E27FC236}">
                <a16:creationId xmlns:a16="http://schemas.microsoft.com/office/drawing/2014/main" id="{DD3BB309-92BB-3421-F785-C4DDD43DE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155" y="1934062"/>
            <a:ext cx="6026582" cy="932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Relari: Testing and Simulation Stack ...">
            <a:extLst>
              <a:ext uri="{FF2B5EF4-FFF2-40B4-BE49-F238E27FC236}">
                <a16:creationId xmlns:a16="http://schemas.microsoft.com/office/drawing/2014/main" id="{194F1C46-7420-FA80-EDC8-F3B7E9D85A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64"/>
          <a:stretch/>
        </p:blipFill>
        <p:spPr bwMode="auto">
          <a:xfrm>
            <a:off x="281765" y="3589622"/>
            <a:ext cx="4851400" cy="153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28" descr="Logo">
            <a:extLst>
              <a:ext uri="{FF2B5EF4-FFF2-40B4-BE49-F238E27FC236}">
                <a16:creationId xmlns:a16="http://schemas.microsoft.com/office/drawing/2014/main" id="{F0FF96C2-7F05-BCE7-9ADD-823F4A2DF4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53155" y="4991099"/>
            <a:ext cx="1843245" cy="184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56" name="Picture 32" descr="QuotientAI">
            <a:extLst>
              <a:ext uri="{FF2B5EF4-FFF2-40B4-BE49-F238E27FC236}">
                <a16:creationId xmlns:a16="http://schemas.microsoft.com/office/drawing/2014/main" id="{FE100529-F978-41C1-A187-179008831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1393" y="3426505"/>
            <a:ext cx="4991753" cy="93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EvalsOne on Uneed | Uneed">
            <a:extLst>
              <a:ext uri="{FF2B5EF4-FFF2-40B4-BE49-F238E27FC236}">
                <a16:creationId xmlns:a16="http://schemas.microsoft.com/office/drawing/2014/main" id="{344453A3-E8B1-046B-4200-5E0EF4280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0" t="35111" r="8000" b="37052"/>
          <a:stretch/>
        </p:blipFill>
        <p:spPr bwMode="auto">
          <a:xfrm>
            <a:off x="12415914" y="5621030"/>
            <a:ext cx="5562600" cy="1018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TruLens® Real Estate Photography">
            <a:extLst>
              <a:ext uri="{FF2B5EF4-FFF2-40B4-BE49-F238E27FC236}">
                <a16:creationId xmlns:a16="http://schemas.microsoft.com/office/drawing/2014/main" id="{5FA71C7D-D76C-5238-7D9D-B44399F72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7727" y="1631786"/>
            <a:ext cx="3703907" cy="167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8" name="Picture 64" descr="Weights &amp; Biases Announces W&amp;B Prompts Launch Following $50M Investment  Round">
            <a:extLst>
              <a:ext uri="{FF2B5EF4-FFF2-40B4-BE49-F238E27FC236}">
                <a16:creationId xmlns:a16="http://schemas.microsoft.com/office/drawing/2014/main" id="{49B2C234-706C-1EBB-8E70-3503189351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1" t="34997" r="15280" b="34630"/>
          <a:stretch/>
        </p:blipFill>
        <p:spPr bwMode="auto">
          <a:xfrm>
            <a:off x="5116416" y="4252934"/>
            <a:ext cx="3943246" cy="97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Context.ai Raises $3.5M from GV (Google Ventures) and Theory Ventures to  Bring Product Analytics to LLM-Powered Applications | Business Wire">
            <a:extLst>
              <a:ext uri="{FF2B5EF4-FFF2-40B4-BE49-F238E27FC236}">
                <a16:creationId xmlns:a16="http://schemas.microsoft.com/office/drawing/2014/main" id="{D11A6AD8-8FD1-65A5-9404-1879B66A48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04" b="30518"/>
          <a:stretch/>
        </p:blipFill>
        <p:spPr bwMode="auto">
          <a:xfrm>
            <a:off x="7712561" y="5778724"/>
            <a:ext cx="4379672" cy="100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0" name="Picture 76" descr="Tonic.ai | LinkedIn">
            <a:extLst>
              <a:ext uri="{FF2B5EF4-FFF2-40B4-BE49-F238E27FC236}">
                <a16:creationId xmlns:a16="http://schemas.microsoft.com/office/drawing/2014/main" id="{5CE977A4-26B5-B32A-544F-4FC9E600D6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5" t="10761" r="11621" b="12727"/>
          <a:stretch/>
        </p:blipFill>
        <p:spPr bwMode="auto">
          <a:xfrm>
            <a:off x="100735" y="5354984"/>
            <a:ext cx="1993005" cy="194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rompt flow - build high quality LLM apps (@ms_promptflow) / X">
            <a:extLst>
              <a:ext uri="{FF2B5EF4-FFF2-40B4-BE49-F238E27FC236}">
                <a16:creationId xmlns:a16="http://schemas.microsoft.com/office/drawing/2014/main" id="{4D0ED56B-6975-0B35-8DC0-CD85573C3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6" y="1649251"/>
            <a:ext cx="2402582" cy="240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6" name="Picture 82" descr="Arthur Bench">
            <a:extLst>
              <a:ext uri="{FF2B5EF4-FFF2-40B4-BE49-F238E27FC236}">
                <a16:creationId xmlns:a16="http://schemas.microsoft.com/office/drawing/2014/main" id="{C105C655-71FC-B69A-989A-3EB667DAB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3" y="8705574"/>
            <a:ext cx="4425948" cy="114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cale AI - NamuWiki">
            <a:extLst>
              <a:ext uri="{FF2B5EF4-FFF2-40B4-BE49-F238E27FC236}">
                <a16:creationId xmlns:a16="http://schemas.microsoft.com/office/drawing/2014/main" id="{BADB26F2-105B-DE7A-37AD-D6AA1EBDD4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2" t="35822" r="14052" b="26442"/>
          <a:stretch/>
        </p:blipFill>
        <p:spPr bwMode="auto">
          <a:xfrm>
            <a:off x="2119047" y="6619392"/>
            <a:ext cx="3036037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8" name="Picture 84" descr="Spellforge.ai">
            <a:extLst>
              <a:ext uri="{FF2B5EF4-FFF2-40B4-BE49-F238E27FC236}">
                <a16:creationId xmlns:a16="http://schemas.microsoft.com/office/drawing/2014/main" id="{AB7F3F50-E54C-D5D7-097C-7EB96684B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4039" y="8073075"/>
            <a:ext cx="3911600" cy="97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0" name="Picture 86" descr="Amazon Bedrock | AWS Developer Center">
            <a:extLst>
              <a:ext uri="{FF2B5EF4-FFF2-40B4-BE49-F238E27FC236}">
                <a16:creationId xmlns:a16="http://schemas.microsoft.com/office/drawing/2014/main" id="{36AD549B-B999-6767-F0D0-179C8EEA3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523" y="8642319"/>
            <a:ext cx="1542692" cy="154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4" name="Picture 80" descr="Cohort 3 – Conception X">
            <a:extLst>
              <a:ext uri="{FF2B5EF4-FFF2-40B4-BE49-F238E27FC236}">
                <a16:creationId xmlns:a16="http://schemas.microsoft.com/office/drawing/2014/main" id="{5BC5367E-6051-78F9-3167-8056D0D1CF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" t="24930" r="14166" b="35620"/>
          <a:stretch/>
        </p:blipFill>
        <p:spPr bwMode="auto">
          <a:xfrm>
            <a:off x="-3017" y="7611588"/>
            <a:ext cx="6132325" cy="85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6" name="Picture 72" descr="Literal AI | LinkedIn">
            <a:extLst>
              <a:ext uri="{FF2B5EF4-FFF2-40B4-BE49-F238E27FC236}">
                <a16:creationId xmlns:a16="http://schemas.microsoft.com/office/drawing/2014/main" id="{E2B73479-913D-9D1E-2F14-53AA0FA9A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480" y="5377540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4" name="Picture 70" descr="Foreai 2025 Company Profile: Valuation, Funding &amp; Investors | PitchBook">
            <a:extLst>
              <a:ext uri="{FF2B5EF4-FFF2-40B4-BE49-F238E27FC236}">
                <a16:creationId xmlns:a16="http://schemas.microsoft.com/office/drawing/2014/main" id="{76C960EF-329D-E77A-F814-4FD227A02A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85" b="35629"/>
          <a:stretch/>
        </p:blipFill>
        <p:spPr bwMode="auto">
          <a:xfrm>
            <a:off x="1842379" y="5265548"/>
            <a:ext cx="4001227" cy="1215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AA92C4-B09A-F1D8-A5E8-09E2D205CFCA}"/>
              </a:ext>
            </a:extLst>
          </p:cNvPr>
          <p:cNvPicPr>
            <a:picLocks noChangeAspect="1"/>
          </p:cNvPicPr>
          <p:nvPr/>
        </p:nvPicPr>
        <p:blipFill>
          <a:blip r:embed="rId25"/>
          <a:srcRect r="6017" b="6130"/>
          <a:stretch/>
        </p:blipFill>
        <p:spPr>
          <a:xfrm>
            <a:off x="6464514" y="8157939"/>
            <a:ext cx="4312701" cy="854083"/>
          </a:xfrm>
          <a:prstGeom prst="rect">
            <a:avLst/>
          </a:prstGeom>
        </p:spPr>
      </p:pic>
      <p:pic>
        <p:nvPicPr>
          <p:cNvPr id="1098" name="Picture 74" descr="Parea AI (YC S23) | LinkedIn">
            <a:extLst>
              <a:ext uri="{FF2B5EF4-FFF2-40B4-BE49-F238E27FC236}">
                <a16:creationId xmlns:a16="http://schemas.microsoft.com/office/drawing/2014/main" id="{A5D1D4CF-90A3-13F2-CB73-272A60D271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52" b="34343"/>
          <a:stretch/>
        </p:blipFill>
        <p:spPr bwMode="auto">
          <a:xfrm>
            <a:off x="6989716" y="6954622"/>
            <a:ext cx="3636904" cy="108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2" name="Picture 88" descr="How PromptLayer Works - PromptLayer">
            <a:extLst>
              <a:ext uri="{FF2B5EF4-FFF2-40B4-BE49-F238E27FC236}">
                <a16:creationId xmlns:a16="http://schemas.microsoft.com/office/drawing/2014/main" id="{7F7E469D-61A0-EC21-96C2-F45E04BA81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81" b="7430"/>
          <a:stretch/>
        </p:blipFill>
        <p:spPr bwMode="auto">
          <a:xfrm>
            <a:off x="7217254" y="9270144"/>
            <a:ext cx="7078174" cy="104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3336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CA200-0FDC-D431-ED8F-6CB60484E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5911C7-1EAD-8F2D-ADA8-8665CA639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0082" y="7658100"/>
            <a:ext cx="2998432" cy="2316289"/>
          </a:xfrm>
          <a:prstGeom prst="rect">
            <a:avLst/>
          </a:prstGeom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7F57D0F1-3206-7402-D223-A1863AD19E94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77AFCD-6E72-0A48-B945-D6FAE2915A68}"/>
              </a:ext>
            </a:extLst>
          </p:cNvPr>
          <p:cNvSpPr txBox="1"/>
          <p:nvPr/>
        </p:nvSpPr>
        <p:spPr>
          <a:xfrm>
            <a:off x="2019300" y="3086100"/>
            <a:ext cx="14249400" cy="4847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29"/>
              </a:lnSpc>
            </a:pPr>
            <a:r>
              <a:rPr lang="en-US" sz="12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DEMO: </a:t>
            </a:r>
            <a:br>
              <a:rPr lang="en-US" sz="12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</a:br>
            <a:r>
              <a:rPr lang="en-US" sz="12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LLM as a Judge with </a:t>
            </a:r>
            <a:r>
              <a:rPr lang="en-US" sz="12000" b="1" dirty="0" err="1">
                <a:solidFill>
                  <a:srgbClr val="504C44"/>
                </a:solidFill>
                <a:latin typeface="Poppins SemiBold" pitchFamily="2" charset="77"/>
                <a:ea typeface="Inter"/>
              </a:rPr>
              <a:t>LangSmith</a:t>
            </a:r>
            <a:endParaRPr lang="en-US" sz="7200" b="1" dirty="0">
              <a:solidFill>
                <a:srgbClr val="504C44"/>
              </a:solidFill>
              <a:latin typeface="Poppins SemiBold" pitchFamily="2" charset="77"/>
              <a:ea typeface="Inter"/>
            </a:endParaRPr>
          </a:p>
          <a:p>
            <a:pPr>
              <a:lnSpc>
                <a:spcPts val="9629"/>
              </a:lnSpc>
            </a:pPr>
            <a:r>
              <a:rPr lang="en-US" sz="6000" b="1" spc="1375" dirty="0">
                <a:solidFill>
                  <a:srgbClr val="504C44"/>
                </a:solidFill>
                <a:latin typeface="Poppins SemiBold" pitchFamily="2" charset="77"/>
                <a:ea typeface="Inter"/>
                <a:cs typeface="Lato Medium" panose="020F0602020204030203" pitchFamily="34" charset="0"/>
                <a:sym typeface="Baskerville Display P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2113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40964-B0C5-E980-2FC1-9DF1281B0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FA04E7-0C2F-6FC3-8E9E-CEFC25D79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0082" y="7658100"/>
            <a:ext cx="2998432" cy="2316289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867D1F72-ACD0-36AB-8D28-73EBF453D114}"/>
              </a:ext>
            </a:extLst>
          </p:cNvPr>
          <p:cNvSpPr txBox="1"/>
          <p:nvPr/>
        </p:nvSpPr>
        <p:spPr>
          <a:xfrm>
            <a:off x="381000" y="495300"/>
            <a:ext cx="1148201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9"/>
              </a:lnSpc>
            </a:pPr>
            <a:r>
              <a:rPr lang="en-US" sz="6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Assumptions</a:t>
            </a:r>
            <a:endParaRPr lang="en-US" sz="6000" b="1" spc="1375" dirty="0">
              <a:solidFill>
                <a:srgbClr val="504C44"/>
              </a:solidFill>
              <a:latin typeface="Poppins SemiBold" pitchFamily="2" charset="77"/>
              <a:ea typeface="Baskerville Display PT"/>
              <a:cs typeface="Lato Medium" panose="020F0602020204030203" pitchFamily="34" charset="0"/>
              <a:sym typeface="Baskerville Display PT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1CBF0927-C5F2-C22B-55BB-C08B1F7B70B9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193D7A7-682C-A107-8DE8-912AC25EB074}"/>
              </a:ext>
            </a:extLst>
          </p:cNvPr>
          <p:cNvSpPr txBox="1"/>
          <p:nvPr/>
        </p:nvSpPr>
        <p:spPr>
          <a:xfrm>
            <a:off x="685800" y="2400300"/>
            <a:ext cx="16383000" cy="35907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You know what an LLM is 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You want to improve how you use them</a:t>
            </a:r>
            <a:b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</a:b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You aren’t necessarily a coder</a:t>
            </a: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Your budget is not unlimited</a:t>
            </a: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488484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84C24-AF16-08AD-B5B9-3248359EB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35F0E1-2928-246E-F268-8BB0F9D1C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0082" y="7658100"/>
            <a:ext cx="2998432" cy="2316289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F3B0E31C-E68A-2345-686C-10589CDE7103}"/>
              </a:ext>
            </a:extLst>
          </p:cNvPr>
          <p:cNvSpPr txBox="1"/>
          <p:nvPr/>
        </p:nvSpPr>
        <p:spPr>
          <a:xfrm>
            <a:off x="381000" y="495300"/>
            <a:ext cx="1148201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9"/>
              </a:lnSpc>
            </a:pPr>
            <a:r>
              <a:rPr lang="en-US" sz="6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Use Case</a:t>
            </a:r>
            <a:endParaRPr lang="en-US" sz="6000" b="1" spc="1375" dirty="0">
              <a:solidFill>
                <a:srgbClr val="504C44"/>
              </a:solidFill>
              <a:latin typeface="Poppins SemiBold" pitchFamily="2" charset="77"/>
              <a:ea typeface="Baskerville Display PT"/>
              <a:cs typeface="Lato Medium" panose="020F0602020204030203" pitchFamily="34" charset="0"/>
              <a:sym typeface="Baskerville Display PT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A42E0348-0B28-A67B-149A-500FE2485731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3652602-BF0C-ECB5-5CF4-E5C2881A0A0A}"/>
              </a:ext>
            </a:extLst>
          </p:cNvPr>
          <p:cNvSpPr txBox="1"/>
          <p:nvPr/>
        </p:nvSpPr>
        <p:spPr>
          <a:xfrm>
            <a:off x="405714" y="1915477"/>
            <a:ext cx="16383000" cy="8371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A hospital wants an LLM to summarize lengthy clinician notes into concise, accurate versions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Another LLM (the judge) checks if the summary meets key standards (e.g., retaining critical info, using units) without dictating the exact wording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>
              <a:buNone/>
            </a:pPr>
            <a:r>
              <a:rPr lang="en-US" sz="3200" b="1" dirty="0">
                <a:solidFill>
                  <a:srgbClr val="504C44"/>
                </a:solidFill>
                <a:latin typeface="Montserrat" pitchFamily="2" charset="77"/>
                <a:ea typeface="Inter"/>
              </a:rPr>
              <a:t>Dataset Structure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Input: A detailed clinical note with patient details, vitals, and observations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Output: Response from the LLM summarizing the Input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504C44"/>
                </a:solidFill>
                <a:latin typeface="Montserrat" pitchFamily="2" charset="77"/>
                <a:ea typeface="Inter"/>
              </a:rPr>
              <a:t>GradingNote</a:t>
            </a: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: A rule to evaluate the summary (e.g., "Ensure vital signs include units" or "Ensure cardiac symptoms are mentioned")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GroundTruth: Boolean indicating whether output summary is correct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014840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5F46F-5FCA-94A5-641A-A80AC172E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A29890-AD90-C4E6-1BF2-1189193DC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0082" y="7658100"/>
            <a:ext cx="2998432" cy="2316289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4BA4671C-047A-8D92-0B8A-AE09397531EB}"/>
              </a:ext>
            </a:extLst>
          </p:cNvPr>
          <p:cNvSpPr txBox="1"/>
          <p:nvPr/>
        </p:nvSpPr>
        <p:spPr>
          <a:xfrm>
            <a:off x="381000" y="495300"/>
            <a:ext cx="1148201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9"/>
              </a:lnSpc>
            </a:pPr>
            <a:r>
              <a:rPr lang="en-US" sz="6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Sample Data</a:t>
            </a:r>
            <a:endParaRPr lang="en-US" sz="6000" b="1" spc="1375" dirty="0">
              <a:solidFill>
                <a:srgbClr val="504C44"/>
              </a:solidFill>
              <a:latin typeface="Poppins SemiBold" pitchFamily="2" charset="77"/>
              <a:ea typeface="Baskerville Display PT"/>
              <a:cs typeface="Lato Medium" panose="020F0602020204030203" pitchFamily="34" charset="0"/>
              <a:sym typeface="Baskerville Display PT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C0C22B8D-9DE3-5676-13BD-036FAEA0D24C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35D53EF-A872-76B2-2946-E0DDE6132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550235"/>
              </p:ext>
            </p:extLst>
          </p:nvPr>
        </p:nvGraphicFramePr>
        <p:xfrm>
          <a:off x="309486" y="1859300"/>
          <a:ext cx="17597513" cy="551958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8377314">
                  <a:extLst>
                    <a:ext uri="{9D8B030D-6E8A-4147-A177-3AD203B41FA5}">
                      <a16:colId xmlns:a16="http://schemas.microsoft.com/office/drawing/2014/main" val="1545688313"/>
                    </a:ext>
                  </a:extLst>
                </a:gridCol>
                <a:gridCol w="4343400">
                  <a:extLst>
                    <a:ext uri="{9D8B030D-6E8A-4147-A177-3AD203B41FA5}">
                      <a16:colId xmlns:a16="http://schemas.microsoft.com/office/drawing/2014/main" val="120377800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4163761938"/>
                    </a:ext>
                  </a:extLst>
                </a:gridCol>
                <a:gridCol w="1676399">
                  <a:extLst>
                    <a:ext uri="{9D8B030D-6E8A-4147-A177-3AD203B41FA5}">
                      <a16:colId xmlns:a16="http://schemas.microsoft.com/office/drawing/2014/main" val="4239885252"/>
                    </a:ext>
                  </a:extLst>
                </a:gridCol>
              </a:tblGrid>
              <a:tr h="642782"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Montserrat" pitchFamily="2" charset="77"/>
                        </a:rPr>
                        <a:t>input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Montserrat" pitchFamily="2" charset="77"/>
                        </a:rPr>
                        <a:t>LLM _response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err="1">
                          <a:latin typeface="Montserrat" pitchFamily="2" charset="77"/>
                        </a:rPr>
                        <a:t>grading_note</a:t>
                      </a:r>
                      <a:endParaRPr lang="en-US" sz="3200" dirty="0">
                        <a:latin typeface="Montserrat" pitchFamily="2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Montserrat" pitchFamily="2" charset="77"/>
                        </a:rPr>
                        <a:t>grade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9523602"/>
                  </a:ext>
                </a:extLst>
              </a:tr>
              <a:tr h="1246545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Montserrat" pitchFamily="2" charset="77"/>
                        </a:rPr>
                        <a:t>45-year-old female complains of shortness of breath. Vitals recorded: SpO2 100 %, RR 21 breaths/min. Respiratory distress suspected based on symptoms and history of asthma. Treated using albuterol nebulizer.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Montserrat" pitchFamily="2" charset="77"/>
                        </a:rPr>
                        <a:t>45F with shortness of breath. Administered nebulizer. Vitals were: SpO2 100 %, RR 21 breaths/min.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Montserrat" pitchFamily="2" charset="77"/>
                        </a:rPr>
                        <a:t>Ensure the summary mentions nebulizer.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Montserrat" pitchFamily="2" charset="77"/>
                        </a:rPr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6984844"/>
                  </a:ext>
                </a:extLst>
              </a:tr>
              <a:tr h="1246545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Montserrat" pitchFamily="2" charset="77"/>
                        </a:rPr>
                        <a:t>27-year-old male complains of palpitations and lightheadedness. Vitals recorded: SpO2 89 %, BP 100/70 mmHg, HR 71 bpm. Arrhythmia suspected based on symptoms and history of hypertension. Treated using 325 mg aspirin.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Montserrat" pitchFamily="2" charset="77"/>
                        </a:rPr>
                        <a:t>Patient had cardiac symptoms and was treated.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Montserrat" pitchFamily="2" charset="77"/>
                        </a:rPr>
                        <a:t>Ensure the summary mentions the patient's history of hypertension.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Montserrat" pitchFamily="2" charset="77"/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6376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1374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8A089-4EEB-C4B1-9CE0-B9DEE00AE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DEBEB0-F4DC-7CF8-D95F-339E83F6E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0082" y="7658100"/>
            <a:ext cx="2998432" cy="2316289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E6A8B202-E1AD-7E36-DABC-4BA32D9118CB}"/>
              </a:ext>
            </a:extLst>
          </p:cNvPr>
          <p:cNvSpPr txBox="1"/>
          <p:nvPr/>
        </p:nvSpPr>
        <p:spPr>
          <a:xfrm>
            <a:off x="381000" y="495300"/>
            <a:ext cx="1148201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9"/>
              </a:lnSpc>
            </a:pPr>
            <a:r>
              <a:rPr lang="en-US" sz="6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What You Need</a:t>
            </a:r>
            <a:endParaRPr lang="en-US" sz="6000" b="1" spc="1375" dirty="0">
              <a:solidFill>
                <a:srgbClr val="504C44"/>
              </a:solidFill>
              <a:latin typeface="Poppins SemiBold" pitchFamily="2" charset="77"/>
              <a:ea typeface="Baskerville Display PT"/>
              <a:cs typeface="Lato Medium" panose="020F0602020204030203" pitchFamily="34" charset="0"/>
              <a:sym typeface="Baskerville Display PT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BCF2D309-998B-ABC3-2771-0F246E6AC043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5461F49-B5FE-D4FC-2385-74042652E9CA}"/>
              </a:ext>
            </a:extLst>
          </p:cNvPr>
          <p:cNvSpPr txBox="1"/>
          <p:nvPr/>
        </p:nvSpPr>
        <p:spPr>
          <a:xfrm>
            <a:off x="685800" y="2400300"/>
            <a:ext cx="16383000" cy="683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A </a:t>
            </a:r>
            <a:r>
              <a:rPr lang="en-US" sz="3200" dirty="0" err="1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LangSmith</a:t>
            </a: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 account</a:t>
            </a:r>
            <a:b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</a:b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914400" lvl="1" indent="-457200">
              <a:lnSpc>
                <a:spcPts val="2800"/>
              </a:lnSpc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Developer account is free for one user</a:t>
            </a:r>
            <a:b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</a:b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lvl="1">
              <a:lnSpc>
                <a:spcPts val="2800"/>
              </a:lnSpc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	https://</a:t>
            </a:r>
            <a:r>
              <a:rPr lang="en-US" sz="3200" dirty="0" err="1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www.langchain.com</a:t>
            </a: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/pricing-</a:t>
            </a:r>
            <a:r>
              <a:rPr lang="en-US" sz="3200" dirty="0" err="1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langsmith</a:t>
            </a: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>
              <a:lnSpc>
                <a:spcPts val="2800"/>
              </a:lnSpc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An LLM with an API key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800100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Paid options – OpenAI, Anthropic, Mistral, </a:t>
            </a:r>
            <a:r>
              <a:rPr lang="en-US" sz="3200" dirty="0" err="1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xAI</a:t>
            </a: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, </a:t>
            </a:r>
            <a:r>
              <a:rPr lang="en-US" sz="3200" dirty="0" err="1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DeepSeek</a:t>
            </a: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algn="ctr">
              <a:lnSpc>
                <a:spcPts val="2800"/>
              </a:lnSpc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lvl="4">
              <a:lnSpc>
                <a:spcPts val="2800"/>
              </a:lnSpc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OR </a:t>
            </a:r>
            <a:b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</a:b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914400" lvl="1" indent="-457200">
              <a:lnSpc>
                <a:spcPts val="2800"/>
              </a:lnSpc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Free API key for Google Gemini</a:t>
            </a:r>
            <a:b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</a:b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lvl="1">
              <a:lnSpc>
                <a:spcPts val="2800"/>
              </a:lnSpc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	https://</a:t>
            </a:r>
            <a:r>
              <a:rPr lang="en-US" sz="3200" dirty="0" err="1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aistudio.google.com</a:t>
            </a: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/app/</a:t>
            </a:r>
            <a:r>
              <a:rPr lang="en-US" sz="3200" dirty="0" err="1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apikey</a:t>
            </a: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1371600" lvl="2" indent="-457200">
              <a:lnSpc>
                <a:spcPts val="2800"/>
              </a:lnSpc>
              <a:buFont typeface="Courier New" panose="02070309020205020404" pitchFamily="49" charset="0"/>
              <a:buChar char="o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A dataset to evaluate (with or without grading notes)</a:t>
            </a:r>
          </a:p>
        </p:txBody>
      </p:sp>
    </p:spTree>
    <p:extLst>
      <p:ext uri="{BB962C8B-B14F-4D97-AF65-F5344CB8AC3E}">
        <p14:creationId xmlns:p14="http://schemas.microsoft.com/office/powerpoint/2010/main" val="763972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22616-DEF0-D73D-01F7-534B7601D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7CCABC-32BE-B463-865B-1CA914526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0082" y="7658100"/>
            <a:ext cx="2998432" cy="2316289"/>
          </a:xfrm>
          <a:prstGeom prst="rect">
            <a:avLst/>
          </a:prstGeom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E66FEEB7-A706-712B-FE0D-C0831B694388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7BCCCE-88C8-2DFD-87F4-8E17207E4D59}"/>
              </a:ext>
            </a:extLst>
          </p:cNvPr>
          <p:cNvSpPr txBox="1"/>
          <p:nvPr/>
        </p:nvSpPr>
        <p:spPr>
          <a:xfrm>
            <a:off x="2019300" y="3086100"/>
            <a:ext cx="14249400" cy="2385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29"/>
              </a:lnSpc>
            </a:pPr>
            <a:r>
              <a:rPr lang="en-US" sz="12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Wrapping Up</a:t>
            </a:r>
            <a:endParaRPr lang="en-US" sz="7200" b="1" dirty="0">
              <a:solidFill>
                <a:srgbClr val="504C44"/>
              </a:solidFill>
              <a:latin typeface="Poppins SemiBold" pitchFamily="2" charset="77"/>
              <a:ea typeface="Inter"/>
            </a:endParaRPr>
          </a:p>
          <a:p>
            <a:pPr>
              <a:lnSpc>
                <a:spcPts val="9629"/>
              </a:lnSpc>
            </a:pPr>
            <a:r>
              <a:rPr lang="en-US" sz="6000" b="1" spc="1375" dirty="0">
                <a:solidFill>
                  <a:srgbClr val="504C44"/>
                </a:solidFill>
                <a:latin typeface="Poppins SemiBold" pitchFamily="2" charset="77"/>
                <a:ea typeface="Inter"/>
                <a:cs typeface="Lato Medium" panose="020F0602020204030203" pitchFamily="34" charset="0"/>
                <a:sym typeface="Baskerville Display P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77798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515C9-E91C-A0F9-A9F2-5B2BBF52D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37725C-6DFD-41A2-F460-A5DF59A13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0082" y="7658100"/>
            <a:ext cx="2998432" cy="2316289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2ABBEEC5-569A-4A1E-5CFA-F55CC511B904}"/>
              </a:ext>
            </a:extLst>
          </p:cNvPr>
          <p:cNvSpPr txBox="1"/>
          <p:nvPr/>
        </p:nvSpPr>
        <p:spPr>
          <a:xfrm>
            <a:off x="381000" y="495300"/>
            <a:ext cx="1148201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9"/>
              </a:lnSpc>
            </a:pPr>
            <a:r>
              <a:rPr lang="en-US" sz="6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Key Takeaways</a:t>
            </a:r>
            <a:endParaRPr lang="en-US" sz="6000" b="1" spc="1375" dirty="0">
              <a:solidFill>
                <a:srgbClr val="504C44"/>
              </a:solidFill>
              <a:latin typeface="Poppins SemiBold" pitchFamily="2" charset="77"/>
              <a:ea typeface="Baskerville Display PT"/>
              <a:cs typeface="Lato Medium" panose="020F0602020204030203" pitchFamily="34" charset="0"/>
              <a:sym typeface="Baskerville Display PT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A67EA2E9-AA27-EB31-10AF-DCB71DDBA5F6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DB8A48E-BEEC-9A1A-712A-2923D5B5D378}"/>
              </a:ext>
            </a:extLst>
          </p:cNvPr>
          <p:cNvSpPr txBox="1"/>
          <p:nvPr/>
        </p:nvSpPr>
        <p:spPr>
          <a:xfrm>
            <a:off x="685800" y="2400300"/>
            <a:ext cx="16383000" cy="3243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A “good” answer is highly subjective</a:t>
            </a: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No </a:t>
            </a: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one metric to rule them all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Humans are still the gold standard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Always ask ‘what are we optimizing for?’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Evaluation isn’t a one and done</a:t>
            </a:r>
          </a:p>
        </p:txBody>
      </p:sp>
    </p:spTree>
    <p:extLst>
      <p:ext uri="{BB962C8B-B14F-4D97-AF65-F5344CB8AC3E}">
        <p14:creationId xmlns:p14="http://schemas.microsoft.com/office/powerpoint/2010/main" val="22321954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E8270-D9FF-0E30-6F53-76722BEBC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FC RICHMOND Logo PNG Vector (PDF) Free Download">
            <a:extLst>
              <a:ext uri="{FF2B5EF4-FFF2-40B4-BE49-F238E27FC236}">
                <a16:creationId xmlns:a16="http://schemas.microsoft.com/office/drawing/2014/main" id="{1A3425AB-6E60-6D52-354E-E05C8B687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228356"/>
            <a:ext cx="5951984" cy="595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A198643-5964-1941-AFFE-CB5BF7126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0082" y="7658100"/>
            <a:ext cx="2998432" cy="2316289"/>
          </a:xfrm>
          <a:prstGeom prst="rect">
            <a:avLst/>
          </a:prstGeom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4DAB40F6-6A08-D52D-E179-FAADB0E83C0C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DAFCABE4-41D0-2B8A-5139-BEC909D48F72}"/>
              </a:ext>
            </a:extLst>
          </p:cNvPr>
          <p:cNvSpPr txBox="1"/>
          <p:nvPr/>
        </p:nvSpPr>
        <p:spPr>
          <a:xfrm>
            <a:off x="381000" y="495300"/>
            <a:ext cx="1148201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9"/>
              </a:lnSpc>
            </a:pPr>
            <a:r>
              <a:rPr lang="en-US" sz="6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Scavenger Hunt</a:t>
            </a:r>
            <a:endParaRPr lang="en-US" sz="6000" b="1" spc="1375" dirty="0">
              <a:solidFill>
                <a:srgbClr val="504C44"/>
              </a:solidFill>
              <a:latin typeface="Poppins SemiBold" pitchFamily="2" charset="77"/>
              <a:ea typeface="Baskerville Display PT"/>
              <a:cs typeface="Lato Medium" panose="020F0602020204030203" pitchFamily="34" charset="0"/>
              <a:sym typeface="Baskerville Display PT"/>
            </a:endParaRPr>
          </a:p>
        </p:txBody>
      </p:sp>
      <p:pic>
        <p:nvPicPr>
          <p:cNvPr id="1026" name="Picture 2" descr="We Need to Talk about Roy Kent – AFC RICHMOND">
            <a:extLst>
              <a:ext uri="{FF2B5EF4-FFF2-40B4-BE49-F238E27FC236}">
                <a16:creationId xmlns:a16="http://schemas.microsoft.com/office/drawing/2014/main" id="{104AC877-0105-8414-C70F-B6FC768324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1" r="25744"/>
          <a:stretch/>
        </p:blipFill>
        <p:spPr bwMode="auto">
          <a:xfrm>
            <a:off x="10134600" y="1016298"/>
            <a:ext cx="6934200" cy="608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5D9528F4-5262-68A7-1710-0421C8493665}"/>
              </a:ext>
            </a:extLst>
          </p:cNvPr>
          <p:cNvSpPr txBox="1"/>
          <p:nvPr/>
        </p:nvSpPr>
        <p:spPr>
          <a:xfrm>
            <a:off x="381000" y="2065734"/>
            <a:ext cx="9753600" cy="2708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b="1" dirty="0">
                <a:solidFill>
                  <a:srgbClr val="504C44"/>
                </a:solidFill>
                <a:latin typeface="Montserrat" pitchFamily="2" charset="77"/>
                <a:ea typeface="Inter"/>
              </a:rPr>
              <a:t>Q: 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Montserrat" pitchFamily="2" charset="77"/>
              </a:rPr>
              <a:t>This Ted Lasso character has been in multiple scenes involving baked goods but has never visibly taken a bite.</a:t>
            </a:r>
          </a:p>
          <a:p>
            <a:endParaRPr lang="en-US" sz="3200" b="0" i="0" u="none" strike="noStrike" dirty="0">
              <a:solidFill>
                <a:srgbClr val="000000"/>
              </a:solidFill>
              <a:effectLst/>
              <a:latin typeface="Montserrat" pitchFamily="2" charset="77"/>
            </a:endParaRPr>
          </a:p>
          <a:p>
            <a:r>
              <a:rPr lang="en-US" sz="4000" b="1" dirty="0">
                <a:solidFill>
                  <a:srgbClr val="504C44"/>
                </a:solidFill>
                <a:latin typeface="Montserrat" pitchFamily="2" charset="77"/>
                <a:ea typeface="Inter"/>
              </a:rPr>
              <a:t>A:  Roy Kent</a:t>
            </a:r>
            <a:endParaRPr lang="en-US" sz="4000" b="1" spc="1375" dirty="0">
              <a:solidFill>
                <a:srgbClr val="504C44"/>
              </a:solidFill>
              <a:latin typeface="Montserrat" pitchFamily="2" charset="77"/>
              <a:ea typeface="Baskerville Display PT"/>
              <a:cs typeface="Lato Medium" panose="020F0602020204030203" pitchFamily="34" charset="0"/>
              <a:sym typeface="Baskerville Display PT"/>
            </a:endParaRPr>
          </a:p>
        </p:txBody>
      </p:sp>
    </p:spTree>
    <p:extLst>
      <p:ext uri="{BB962C8B-B14F-4D97-AF65-F5344CB8AC3E}">
        <p14:creationId xmlns:p14="http://schemas.microsoft.com/office/powerpoint/2010/main" val="32540123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87B16-AFD2-A003-3744-3F8ED0D1A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2366D3-17A7-2F69-3EA0-3B1D3B33A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0082" y="7658100"/>
            <a:ext cx="2998432" cy="2316289"/>
          </a:xfrm>
          <a:prstGeom prst="rect">
            <a:avLst/>
          </a:prstGeom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747348F0-3866-DD58-FFA0-CB9367CC0B62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F7DB42-921B-7FDB-CDEA-E450EE87A679}"/>
              </a:ext>
            </a:extLst>
          </p:cNvPr>
          <p:cNvSpPr txBox="1"/>
          <p:nvPr/>
        </p:nvSpPr>
        <p:spPr>
          <a:xfrm>
            <a:off x="0" y="914950"/>
            <a:ext cx="15877540" cy="2385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29"/>
              </a:lnSpc>
            </a:pPr>
            <a:r>
              <a:rPr lang="en-US" sz="12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Thanks! Questions?</a:t>
            </a:r>
            <a:endParaRPr lang="en-US" sz="7200" b="1" dirty="0">
              <a:solidFill>
                <a:srgbClr val="504C44"/>
              </a:solidFill>
              <a:latin typeface="Poppins SemiBold" pitchFamily="2" charset="77"/>
              <a:ea typeface="Inter"/>
            </a:endParaRPr>
          </a:p>
          <a:p>
            <a:pPr>
              <a:lnSpc>
                <a:spcPts val="9629"/>
              </a:lnSpc>
            </a:pPr>
            <a:r>
              <a:rPr lang="en-US" sz="6000" b="1" spc="1375" dirty="0">
                <a:solidFill>
                  <a:srgbClr val="504C44"/>
                </a:solidFill>
                <a:latin typeface="Poppins SemiBold" pitchFamily="2" charset="77"/>
                <a:ea typeface="Inter"/>
                <a:cs typeface="Lato Medium" panose="020F0602020204030203" pitchFamily="34" charset="0"/>
                <a:sym typeface="Baskerville Display PT"/>
              </a:rPr>
              <a:t> 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FBEECD11-7A2B-2A5E-20E0-A2D668C9529B}"/>
              </a:ext>
            </a:extLst>
          </p:cNvPr>
          <p:cNvSpPr txBox="1"/>
          <p:nvPr/>
        </p:nvSpPr>
        <p:spPr>
          <a:xfrm>
            <a:off x="411755" y="3182083"/>
            <a:ext cx="14599082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9"/>
              </a:lnSpc>
            </a:pPr>
            <a:r>
              <a:rPr lang="en-US" sz="6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Slides and sample data available at:</a:t>
            </a:r>
            <a:endParaRPr lang="en-US" sz="6000" b="1" spc="1375" dirty="0">
              <a:solidFill>
                <a:srgbClr val="504C44"/>
              </a:solidFill>
              <a:latin typeface="Poppins SemiBold" pitchFamily="2" charset="77"/>
              <a:ea typeface="Baskerville Display PT"/>
              <a:cs typeface="Lato Medium" panose="020F0602020204030203" pitchFamily="34" charset="0"/>
              <a:sym typeface="Baskerville Display PT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77BD5981-8A69-8F2C-AB94-B06DD2780549}"/>
              </a:ext>
            </a:extLst>
          </p:cNvPr>
          <p:cNvSpPr txBox="1"/>
          <p:nvPr/>
        </p:nvSpPr>
        <p:spPr>
          <a:xfrm>
            <a:off x="391160" y="4180370"/>
            <a:ext cx="1148201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9"/>
              </a:lnSpc>
            </a:pPr>
            <a:r>
              <a:rPr lang="en-US" sz="6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 </a:t>
            </a:r>
            <a:endParaRPr lang="en-US" sz="6000" b="1" spc="1375" dirty="0">
              <a:solidFill>
                <a:srgbClr val="504C44"/>
              </a:solidFill>
              <a:latin typeface="Poppins SemiBold" pitchFamily="2" charset="77"/>
              <a:ea typeface="Baskerville Display PT"/>
              <a:cs typeface="Lato Medium" panose="020F0602020204030203" pitchFamily="34" charset="0"/>
              <a:sym typeface="Baskerville Display PT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91796922-4759-3C2C-E18A-B88FB46F8709}"/>
              </a:ext>
            </a:extLst>
          </p:cNvPr>
          <p:cNvSpPr txBox="1"/>
          <p:nvPr/>
        </p:nvSpPr>
        <p:spPr>
          <a:xfrm>
            <a:off x="380999" y="6065039"/>
            <a:ext cx="1148201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9"/>
              </a:lnSpc>
            </a:pPr>
            <a:r>
              <a:rPr lang="en-US" sz="6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You can fine me at:</a:t>
            </a:r>
            <a:endParaRPr lang="en-US" sz="6000" b="1" spc="1375" dirty="0">
              <a:solidFill>
                <a:srgbClr val="504C44"/>
              </a:solidFill>
              <a:latin typeface="Poppins SemiBold" pitchFamily="2" charset="77"/>
              <a:ea typeface="Baskerville Display PT"/>
              <a:cs typeface="Lato Medium" panose="020F0602020204030203" pitchFamily="34" charset="0"/>
              <a:sym typeface="Baskerville Display PT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A9F9ADF4-D627-C1A2-75EF-40A3ECEB3285}"/>
              </a:ext>
            </a:extLst>
          </p:cNvPr>
          <p:cNvSpPr txBox="1"/>
          <p:nvPr/>
        </p:nvSpPr>
        <p:spPr>
          <a:xfrm>
            <a:off x="391160" y="7318261"/>
            <a:ext cx="16383000" cy="1779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defTabSz="914400">
              <a:spcBef>
                <a:spcPts val="600"/>
              </a:spcBef>
              <a:buClr>
                <a:srgbClr val="677480"/>
              </a:buClr>
              <a:buSzPts val="3000"/>
            </a:pPr>
            <a:r>
              <a:rPr lang="en-US" sz="3200" kern="0" dirty="0" err="1">
                <a:latin typeface="Montserrat" pitchFamily="2" charset="77"/>
                <a:sym typeface="Lato"/>
              </a:rPr>
              <a:t>Tracey@antrimsolutions.com</a:t>
            </a:r>
            <a:endParaRPr lang="en-US" sz="3200" kern="0" dirty="0">
              <a:latin typeface="Montserrat" pitchFamily="2" charset="77"/>
              <a:sym typeface="Lato"/>
            </a:endParaRPr>
          </a:p>
          <a:p>
            <a:pPr lvl="0" defTabSz="914400">
              <a:spcBef>
                <a:spcPts val="600"/>
              </a:spcBef>
              <a:buClr>
                <a:srgbClr val="677480"/>
              </a:buClr>
              <a:buSzPts val="3000"/>
            </a:pPr>
            <a:r>
              <a:rPr lang="en-US" sz="3200" kern="0" dirty="0">
                <a:latin typeface="Montserrat" pitchFamily="2" charset="77"/>
                <a:sym typeface="Lato"/>
              </a:rPr>
              <a:t>https://</a:t>
            </a:r>
            <a:r>
              <a:rPr lang="en-US" sz="3200" kern="0" dirty="0" err="1">
                <a:latin typeface="Montserrat" pitchFamily="2" charset="77"/>
                <a:sym typeface="Lato"/>
              </a:rPr>
              <a:t>Linkedin.com</a:t>
            </a:r>
            <a:r>
              <a:rPr lang="en-US" sz="3200" kern="0" dirty="0">
                <a:latin typeface="Montserrat" pitchFamily="2" charset="77"/>
                <a:sym typeface="Lato"/>
              </a:rPr>
              <a:t>/in/</a:t>
            </a:r>
            <a:r>
              <a:rPr lang="en-US" sz="3200" kern="0" dirty="0" err="1">
                <a:latin typeface="Montserrat" pitchFamily="2" charset="77"/>
                <a:sym typeface="Lato"/>
              </a:rPr>
              <a:t>traceyakroll</a:t>
            </a:r>
            <a:endParaRPr lang="en-US" sz="3200" kern="0" dirty="0">
              <a:latin typeface="Montserrat" pitchFamily="2" charset="77"/>
              <a:sym typeface="Lato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0F741EDD-5383-D83D-3D9D-1FCDBBC8D876}"/>
              </a:ext>
            </a:extLst>
          </p:cNvPr>
          <p:cNvSpPr txBox="1"/>
          <p:nvPr/>
        </p:nvSpPr>
        <p:spPr>
          <a:xfrm>
            <a:off x="391160" y="4617759"/>
            <a:ext cx="16383000" cy="851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dirty="0">
                <a:latin typeface="Montserrat" pitchFamily="2" charset="77"/>
              </a:rPr>
              <a:t>https://</a:t>
            </a:r>
            <a:r>
              <a:rPr lang="en-US" sz="3200" dirty="0" err="1">
                <a:latin typeface="Montserrat" pitchFamily="2" charset="77"/>
              </a:rPr>
              <a:t>github.com</a:t>
            </a:r>
            <a:r>
              <a:rPr lang="en-US" sz="3200" dirty="0">
                <a:latin typeface="Montserrat" pitchFamily="2" charset="77"/>
              </a:rPr>
              <a:t>/</a:t>
            </a:r>
            <a:r>
              <a:rPr lang="en-US" sz="3200" dirty="0" err="1">
                <a:latin typeface="Montserrat" pitchFamily="2" charset="77"/>
              </a:rPr>
              <a:t>traceykroll</a:t>
            </a:r>
            <a:r>
              <a:rPr lang="en-US" sz="3200" dirty="0">
                <a:latin typeface="Montserrat" pitchFamily="2" charset="77"/>
              </a:rPr>
              <a:t>/</a:t>
            </a:r>
            <a:r>
              <a:rPr lang="en-US" sz="3200" dirty="0" err="1">
                <a:latin typeface="Montserrat" pitchFamily="2" charset="77"/>
              </a:rPr>
              <a:t>ChatGPTSaidWhat</a:t>
            </a:r>
            <a:endParaRPr lang="en-US" sz="3200" dirty="0">
              <a:latin typeface="Montserrat" pitchFamily="2" charset="77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6586625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7ADC3-7367-6EF3-4BBA-40C282724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93EE03-4F90-FC08-9BAB-FE0E22D11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0082" y="7658100"/>
            <a:ext cx="2998432" cy="2316289"/>
          </a:xfrm>
          <a:prstGeom prst="rect">
            <a:avLst/>
          </a:prstGeom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370BB7DB-5636-FEF1-EEF8-C9A40A4CA14E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640CC2F6-F045-3012-72BC-437BA9B8D9E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91C3F67C-0E77-D62F-4120-D4DA3284A3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172394-3348-3CB5-607B-2E1D3B77D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09" y="124321"/>
            <a:ext cx="18066982" cy="1016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982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4B16F-D2A7-92D0-0C40-6EE4937DD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D7F49C-BD0D-1CE3-0BDA-C0A64FB15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0082" y="7658100"/>
            <a:ext cx="2998432" cy="2316289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845EF7C7-4A39-A57E-78AA-170660835765}"/>
              </a:ext>
            </a:extLst>
          </p:cNvPr>
          <p:cNvSpPr txBox="1"/>
          <p:nvPr/>
        </p:nvSpPr>
        <p:spPr>
          <a:xfrm>
            <a:off x="381000" y="495300"/>
            <a:ext cx="1148201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9"/>
              </a:lnSpc>
            </a:pPr>
            <a:r>
              <a:rPr lang="en-US" sz="6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A Little About Me</a:t>
            </a:r>
            <a:endParaRPr lang="en-US" sz="6000" b="1" spc="1375" dirty="0">
              <a:solidFill>
                <a:srgbClr val="504C44"/>
              </a:solidFill>
              <a:latin typeface="Poppins SemiBold" pitchFamily="2" charset="77"/>
              <a:ea typeface="Baskerville Display PT"/>
              <a:cs typeface="Lato Medium" panose="020F0602020204030203" pitchFamily="34" charset="0"/>
              <a:sym typeface="Baskerville Display PT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ECD809E0-0EC6-B7B9-A204-0C6DCE57008E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" name="Picture 5" descr="A person in a graduation gown and cap holding a dog&#10;&#10;Description automatically generated">
            <a:extLst>
              <a:ext uri="{FF2B5EF4-FFF2-40B4-BE49-F238E27FC236}">
                <a16:creationId xmlns:a16="http://schemas.microsoft.com/office/drawing/2014/main" id="{05479E5E-1213-08A4-9EFC-D46E8EFCD8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26"/>
          <a:stretch/>
        </p:blipFill>
        <p:spPr>
          <a:xfrm rot="5400000">
            <a:off x="6243206" y="4403273"/>
            <a:ext cx="5553547" cy="5124835"/>
          </a:xfrm>
          <a:prstGeom prst="rect">
            <a:avLst/>
          </a:prstGeom>
        </p:spPr>
      </p:pic>
      <p:pic>
        <p:nvPicPr>
          <p:cNvPr id="7" name="Picture 6" descr="A black and silver rv&#10;&#10;Description automatically generated">
            <a:extLst>
              <a:ext uri="{FF2B5EF4-FFF2-40B4-BE49-F238E27FC236}">
                <a16:creationId xmlns:a16="http://schemas.microsoft.com/office/drawing/2014/main" id="{8B7520F0-73CD-ABEF-EB8A-6714F57FC3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02"/>
          <a:stretch/>
        </p:blipFill>
        <p:spPr>
          <a:xfrm>
            <a:off x="11830438" y="711246"/>
            <a:ext cx="5366330" cy="4413204"/>
          </a:xfrm>
          <a:prstGeom prst="rect">
            <a:avLst/>
          </a:prstGeom>
        </p:spPr>
      </p:pic>
      <p:pic>
        <p:nvPicPr>
          <p:cNvPr id="8" name="Picture 7" descr="A dog running through a hurdle&#10;&#10;Description automatically generated">
            <a:extLst>
              <a:ext uri="{FF2B5EF4-FFF2-40B4-BE49-F238E27FC236}">
                <a16:creationId xmlns:a16="http://schemas.microsoft.com/office/drawing/2014/main" id="{1AF868D8-AA3E-CF7D-8784-B5EA10AC94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8581" b="10553"/>
          <a:stretch/>
        </p:blipFill>
        <p:spPr>
          <a:xfrm>
            <a:off x="183813" y="2251098"/>
            <a:ext cx="6025711" cy="4413204"/>
          </a:xfrm>
          <a:prstGeom prst="rect">
            <a:avLst/>
          </a:prstGeom>
        </p:spPr>
      </p:pic>
      <p:pic>
        <p:nvPicPr>
          <p:cNvPr id="1026" name="Picture 2" descr="Code in Place: Free Python course hosted by Stanford University –  GoGeomatics">
            <a:extLst>
              <a:ext uri="{FF2B5EF4-FFF2-40B4-BE49-F238E27FC236}">
                <a16:creationId xmlns:a16="http://schemas.microsoft.com/office/drawing/2014/main" id="{0A7C09E3-E7E8-23BF-4D01-DF0B333A1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650" y="482600"/>
            <a:ext cx="27813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edia Kit | PTC Newsroom">
            <a:extLst>
              <a:ext uri="{FF2B5EF4-FFF2-40B4-BE49-F238E27FC236}">
                <a16:creationId xmlns:a16="http://schemas.microsoft.com/office/drawing/2014/main" id="{E05E2A55-9BF4-5DC1-5506-4CB88A621E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" t="21336" r="5430" b="28392"/>
          <a:stretch/>
        </p:blipFill>
        <p:spPr bwMode="auto">
          <a:xfrm>
            <a:off x="0" y="7265938"/>
            <a:ext cx="5943627" cy="2170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C86104-5278-B887-7E4F-8F8DAC3E3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51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82080-5B44-677A-CAE3-7AE78C064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21C065-6B8D-F327-3699-471CB47EB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0082" y="7658100"/>
            <a:ext cx="2998432" cy="2316289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6A2075FB-C555-5EB1-E0FC-59AC7EB9A005}"/>
              </a:ext>
            </a:extLst>
          </p:cNvPr>
          <p:cNvSpPr txBox="1"/>
          <p:nvPr/>
        </p:nvSpPr>
        <p:spPr>
          <a:xfrm>
            <a:off x="2019300" y="4686300"/>
            <a:ext cx="14249400" cy="2385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29"/>
              </a:lnSpc>
            </a:pPr>
            <a:r>
              <a:rPr lang="en-US" sz="12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A Quick Overview</a:t>
            </a:r>
          </a:p>
          <a:p>
            <a:pPr>
              <a:lnSpc>
                <a:spcPts val="9629"/>
              </a:lnSpc>
            </a:pPr>
            <a:r>
              <a:rPr lang="en-US" sz="6000" b="1" spc="1375" dirty="0">
                <a:solidFill>
                  <a:srgbClr val="504C44"/>
                </a:solidFill>
                <a:latin typeface="Poppins SemiBold" pitchFamily="2" charset="77"/>
                <a:ea typeface="Inter"/>
                <a:cs typeface="Lato Medium" panose="020F0602020204030203" pitchFamily="34" charset="0"/>
                <a:sym typeface="Baskerville Display PT"/>
              </a:rPr>
              <a:t> </a:t>
            </a: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179AB22D-B906-306D-46CF-D275A623752F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780115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9F166-A338-C997-844D-58F172876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C50646-D111-E960-2F2D-D65918B34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0082" y="7658100"/>
            <a:ext cx="2998432" cy="2316289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F938537C-41AD-870E-DB2D-32DD9334095E}"/>
              </a:ext>
            </a:extLst>
          </p:cNvPr>
          <p:cNvSpPr txBox="1"/>
          <p:nvPr/>
        </p:nvSpPr>
        <p:spPr>
          <a:xfrm>
            <a:off x="381000" y="495300"/>
            <a:ext cx="1148201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9"/>
              </a:lnSpc>
            </a:pPr>
            <a:r>
              <a:rPr lang="en-US" sz="6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Why Evaluate LLM Responses </a:t>
            </a:r>
            <a:endParaRPr lang="en-US" sz="6000" b="1" spc="1375" dirty="0">
              <a:solidFill>
                <a:srgbClr val="504C44"/>
              </a:solidFill>
              <a:latin typeface="Poppins SemiBold" pitchFamily="2" charset="77"/>
              <a:ea typeface="Baskerville Display PT"/>
              <a:cs typeface="Lato Medium" panose="020F0602020204030203" pitchFamily="34" charset="0"/>
              <a:sym typeface="Baskerville Display PT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D9AAF0C5-ABA2-4258-D8BA-F421204F7125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C848045-23D8-D58D-1427-859C3F3BC6F9}"/>
              </a:ext>
            </a:extLst>
          </p:cNvPr>
          <p:cNvSpPr txBox="1"/>
          <p:nvPr/>
        </p:nvSpPr>
        <p:spPr>
          <a:xfrm>
            <a:off x="685800" y="2400300"/>
            <a:ext cx="16383000" cy="6104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To ensure </a:t>
            </a: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reliability and fairness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To determine relevance of answers</a:t>
            </a:r>
          </a:p>
          <a:p>
            <a:pPr algn="l">
              <a:lnSpc>
                <a:spcPts val="2800"/>
              </a:lnSpc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To identify and prevent bias</a:t>
            </a:r>
            <a:b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</a:b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To screen for possible harmful or inappropriate responses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To ensure performance is acceptable before releasing to customers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To monitor ongoing performance as models are updated</a:t>
            </a:r>
            <a:b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</a:b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 </a:t>
            </a: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To compare response quality between different models</a:t>
            </a: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And because…..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777526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5AC02-6A43-BCAE-22D8-489CBDA90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24C2E3-69AB-9EC8-58E1-EA085634C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0082" y="7658100"/>
            <a:ext cx="2998432" cy="2316289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F3A648D1-F218-5FD6-9D99-FEF347D93700}"/>
              </a:ext>
            </a:extLst>
          </p:cNvPr>
          <p:cNvSpPr txBox="1"/>
          <p:nvPr/>
        </p:nvSpPr>
        <p:spPr>
          <a:xfrm>
            <a:off x="381000" y="495300"/>
            <a:ext cx="1148201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9"/>
              </a:lnSpc>
            </a:pPr>
            <a:r>
              <a:rPr lang="en-US" sz="6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LLMs Hallucinate!</a:t>
            </a:r>
            <a:endParaRPr lang="en-US" sz="6000" b="1" spc="1375" dirty="0">
              <a:solidFill>
                <a:srgbClr val="504C44"/>
              </a:solidFill>
              <a:latin typeface="Poppins SemiBold" pitchFamily="2" charset="77"/>
              <a:ea typeface="Baskerville Display PT"/>
              <a:cs typeface="Lato Medium" panose="020F0602020204030203" pitchFamily="34" charset="0"/>
              <a:sym typeface="Baskerville Display PT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921C685A-6BC6-483A-C1E1-6CB9746FDF1C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" name="Picture 2" descr="r/boston - FENWA Show me an image of Babe Ruth hitting a home run in Fenway Park Here is an image of Babe Ruth hitting a home run at Fenway Park, capturing the historic moment with vintage textures and period-accurate details.">
            <a:extLst>
              <a:ext uri="{FF2B5EF4-FFF2-40B4-BE49-F238E27FC236}">
                <a16:creationId xmlns:a16="http://schemas.microsoft.com/office/drawing/2014/main" id="{A1185956-3EB1-0513-2035-468337CA27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" t="3118" r="726" b="2046"/>
          <a:stretch/>
        </p:blipFill>
        <p:spPr bwMode="auto">
          <a:xfrm>
            <a:off x="11185024" y="210145"/>
            <a:ext cx="7093122" cy="743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9AC9A425-64D0-29FA-B945-4BC9F2ABB4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9"/>
          <a:stretch/>
        </p:blipFill>
        <p:spPr bwMode="auto">
          <a:xfrm>
            <a:off x="126069" y="1576422"/>
            <a:ext cx="10804024" cy="546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8EAD0B-52A9-EDC2-16A4-18A4B1CBAAD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121" b="38480"/>
          <a:stretch/>
        </p:blipFill>
        <p:spPr>
          <a:xfrm>
            <a:off x="6232686" y="5641944"/>
            <a:ext cx="5630333" cy="44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5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4588E-F6B9-F375-5776-EDA6257E6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1765E0-9B4C-8800-AF16-053A778FD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0082" y="7658100"/>
            <a:ext cx="2998432" cy="2316289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C3F85BA2-3F59-02DB-33B9-CA3BC0DB2F35}"/>
              </a:ext>
            </a:extLst>
          </p:cNvPr>
          <p:cNvSpPr txBox="1"/>
          <p:nvPr/>
        </p:nvSpPr>
        <p:spPr>
          <a:xfrm>
            <a:off x="381000" y="495300"/>
            <a:ext cx="163830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9"/>
              </a:lnSpc>
            </a:pPr>
            <a:r>
              <a:rPr lang="en-US" sz="6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What Makes a Good LLM Response?</a:t>
            </a:r>
            <a:endParaRPr lang="en-US" sz="6000" b="1" spc="1375" dirty="0">
              <a:solidFill>
                <a:srgbClr val="504C44"/>
              </a:solidFill>
              <a:latin typeface="Poppins SemiBold" pitchFamily="2" charset="77"/>
              <a:ea typeface="Baskerville Display PT"/>
              <a:cs typeface="Lato Medium" panose="020F0602020204030203" pitchFamily="34" charset="0"/>
              <a:sym typeface="Baskerville Display PT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FEE4F988-7FB9-9377-437F-827F3901D6E1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144AA1-A3FC-60BD-F1EF-3713B6BF3548}"/>
              </a:ext>
            </a:extLst>
          </p:cNvPr>
          <p:cNvSpPr txBox="1"/>
          <p:nvPr/>
        </p:nvSpPr>
        <p:spPr>
          <a:xfrm>
            <a:off x="685800" y="2400300"/>
            <a:ext cx="16383000" cy="57451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Accuracy</a:t>
            </a: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Relevance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Completeness</a:t>
            </a:r>
          </a:p>
          <a:p>
            <a:pPr algn="l">
              <a:lnSpc>
                <a:spcPts val="2800"/>
              </a:lnSpc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Clarity</a:t>
            </a:r>
            <a:b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</a:b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Helpfulness</a:t>
            </a:r>
            <a:b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</a:b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 </a:t>
            </a: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Appropriate tone and style</a:t>
            </a:r>
            <a:b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</a:b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Safe and ethical</a:t>
            </a: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838649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A7A04-EEC4-6A94-9841-958D81E93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3C1727-0A10-8A0D-1537-FEC5DCC2E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0082" y="7658100"/>
            <a:ext cx="2998432" cy="2316289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56F0F4C5-24CF-0A88-7CD7-07A6C20E1DC6}"/>
              </a:ext>
            </a:extLst>
          </p:cNvPr>
          <p:cNvSpPr txBox="1"/>
          <p:nvPr/>
        </p:nvSpPr>
        <p:spPr>
          <a:xfrm>
            <a:off x="381000" y="495300"/>
            <a:ext cx="163830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9"/>
              </a:lnSpc>
            </a:pPr>
            <a:r>
              <a:rPr lang="en-US" sz="6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Challenges in LLM Evaluation</a:t>
            </a:r>
            <a:endParaRPr lang="en-US" sz="6000" b="1" spc="1375" dirty="0">
              <a:solidFill>
                <a:srgbClr val="504C44"/>
              </a:solidFill>
              <a:latin typeface="Poppins SemiBold" pitchFamily="2" charset="77"/>
              <a:ea typeface="Baskerville Display PT"/>
              <a:cs typeface="Lato Medium" panose="020F0602020204030203" pitchFamily="34" charset="0"/>
              <a:sym typeface="Baskerville Display PT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D1F9405A-EAB3-5B4F-3BB6-1C8CAC9A2FD4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D5B08D-E305-B04F-1F2C-459E4613854A}"/>
              </a:ext>
            </a:extLst>
          </p:cNvPr>
          <p:cNvSpPr txBox="1"/>
          <p:nvPr/>
        </p:nvSpPr>
        <p:spPr>
          <a:xfrm>
            <a:off x="685800" y="2400300"/>
            <a:ext cx="16383000" cy="6104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Lack of agreement between human evaluators</a:t>
            </a: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Lack of ground truth for open ended questions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Lack of consistency between models or responses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Lack of robustness of evaluation techniques</a:t>
            </a:r>
          </a:p>
          <a:p>
            <a:pPr algn="l">
              <a:lnSpc>
                <a:spcPts val="2800"/>
              </a:lnSpc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Cost and scalability</a:t>
            </a: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Trade-offs between metrics</a:t>
            </a: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Lack of direct ROI</a:t>
            </a:r>
            <a:b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</a:b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Resource constraints</a:t>
            </a: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383331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21871</TotalTime>
  <Words>1543</Words>
  <Application>Microsoft Macintosh PowerPoint</Application>
  <PresentationFormat>Custom</PresentationFormat>
  <Paragraphs>439</Paragraphs>
  <Slides>37</Slides>
  <Notes>36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Courier New</vt:lpstr>
      <vt:lpstr>Symbol</vt:lpstr>
      <vt:lpstr>Aptos</vt:lpstr>
      <vt:lpstr>Arial</vt:lpstr>
      <vt:lpstr>Consolas</vt:lpstr>
      <vt:lpstr>Montserrat</vt:lpstr>
      <vt:lpstr>Times New Roman</vt:lpstr>
      <vt:lpstr>Inter</vt:lpstr>
      <vt:lpstr>Poppins SemiBold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Minimalist Beige Cream Brand Proposal Presentation</dc:title>
  <cp:lastModifiedBy>Tracey Kroll</cp:lastModifiedBy>
  <cp:revision>68</cp:revision>
  <dcterms:created xsi:type="dcterms:W3CDTF">2006-08-16T00:00:00Z</dcterms:created>
  <dcterms:modified xsi:type="dcterms:W3CDTF">2025-04-04T21:39:51Z</dcterms:modified>
  <dc:identifier>DAGiADriPcI</dc:identifier>
</cp:coreProperties>
</file>